
<file path=[Content_Types].xml><?xml version="1.0" encoding="utf-8"?>
<Types xmlns="http://schemas.openxmlformats.org/package/2006/content-types">
  <Default Extension="emf" ContentType="image/x-emf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5"/>
  </p:notesMasterIdLst>
  <p:sldIdLst>
    <p:sldId id="473" r:id="rId2"/>
    <p:sldId id="471" r:id="rId3"/>
    <p:sldId id="472" r:id="rId4"/>
  </p:sldIdLst>
  <p:sldSz cx="9144000" cy="5143500" type="screen16x9"/>
  <p:notesSz cx="6858000" cy="91440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4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1pPr>
    <a:lvl2pPr marL="457200" algn="ctr" rtl="0" fontAlgn="base">
      <a:spcBef>
        <a:spcPct val="0"/>
      </a:spcBef>
      <a:spcAft>
        <a:spcPct val="0"/>
      </a:spcAft>
      <a:defRPr sz="4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2pPr>
    <a:lvl3pPr marL="914400" algn="ctr" rtl="0" fontAlgn="base">
      <a:spcBef>
        <a:spcPct val="0"/>
      </a:spcBef>
      <a:spcAft>
        <a:spcPct val="0"/>
      </a:spcAft>
      <a:defRPr sz="4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3pPr>
    <a:lvl4pPr marL="1371600" algn="ctr" rtl="0" fontAlgn="base">
      <a:spcBef>
        <a:spcPct val="0"/>
      </a:spcBef>
      <a:spcAft>
        <a:spcPct val="0"/>
      </a:spcAft>
      <a:defRPr sz="4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4pPr>
    <a:lvl5pPr marL="1828800" algn="ctr" rtl="0" fontAlgn="base">
      <a:spcBef>
        <a:spcPct val="0"/>
      </a:spcBef>
      <a:spcAft>
        <a:spcPct val="0"/>
      </a:spcAft>
      <a:defRPr sz="4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5pPr>
    <a:lvl6pPr marL="2286000" algn="l" defTabSz="457200" rtl="0" eaLnBrk="1" latinLnBrk="0" hangingPunct="1">
      <a:defRPr sz="4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6pPr>
    <a:lvl7pPr marL="2743200" algn="l" defTabSz="457200" rtl="0" eaLnBrk="1" latinLnBrk="0" hangingPunct="1">
      <a:defRPr sz="4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7pPr>
    <a:lvl8pPr marL="3200400" algn="l" defTabSz="457200" rtl="0" eaLnBrk="1" latinLnBrk="0" hangingPunct="1">
      <a:defRPr sz="4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8pPr>
    <a:lvl9pPr marL="3657600" algn="l" defTabSz="457200" rtl="0" eaLnBrk="1" latinLnBrk="0" hangingPunct="1">
      <a:defRPr sz="4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311">
          <p15:clr>
            <a:srgbClr val="A4A3A4"/>
          </p15:clr>
        </p15:guide>
        <p15:guide id="2" pos="2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notes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C234B"/>
    <a:srgbClr val="AB0520"/>
    <a:srgbClr val="70B865"/>
    <a:srgbClr val="9EABAE"/>
    <a:srgbClr val="83B1E3"/>
    <a:srgbClr val="333333"/>
    <a:srgbClr val="C8D9D8"/>
    <a:srgbClr val="6F868D"/>
    <a:srgbClr val="0686EF"/>
    <a:srgbClr val="FAD7A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711" autoAdjust="0"/>
    <p:restoredTop sz="86486" autoAdjust="0"/>
  </p:normalViewPr>
  <p:slideViewPr>
    <p:cSldViewPr snapToGrid="0">
      <p:cViewPr varScale="1">
        <p:scale>
          <a:sx n="125" d="100"/>
          <a:sy n="125" d="100"/>
        </p:scale>
        <p:origin x="882" y="90"/>
      </p:cViewPr>
      <p:guideLst>
        <p:guide orient="horz" pos="311"/>
        <p:guide pos="2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% of Students</a:t>
            </a:r>
            <a:r>
              <a:rPr lang="en-US" baseline="0" dirty="0"/>
              <a:t> who know advisors have virtual availability</a:t>
            </a:r>
            <a:endParaRPr lang="en-US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% Response</c:v>
                </c:pt>
              </c:strCache>
            </c:strRef>
          </c:tx>
          <c:dPt>
            <c:idx val="0"/>
            <c:bubble3D val="0"/>
            <c:spPr>
              <a:solidFill>
                <a:srgbClr val="0C234B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74B2-4729-8CA9-0681A05D86A4}"/>
              </c:ext>
            </c:extLst>
          </c:dPt>
          <c:dPt>
            <c:idx val="1"/>
            <c:bubble3D val="0"/>
            <c:spPr>
              <a:solidFill>
                <a:srgbClr val="AB052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74B2-4729-8CA9-0681A05D86A4}"/>
              </c:ext>
            </c:extLst>
          </c:dPt>
          <c:dPt>
            <c:idx val="2"/>
            <c:bubble3D val="0"/>
            <c:spPr>
              <a:solidFill>
                <a:srgbClr val="9EABAE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74B2-4729-8CA9-0681A05D86A4}"/>
              </c:ext>
            </c:extLst>
          </c:dPt>
          <c:dPt>
            <c:idx val="3"/>
            <c:bubble3D val="0"/>
            <c:spPr>
              <a:solidFill>
                <a:srgbClr val="70B86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4-74B2-4729-8CA9-0681A05D86A4}"/>
              </c:ext>
            </c:extLst>
          </c:dPt>
          <c:cat>
            <c:strRef>
              <c:f>Sheet1!$A$2:$A$5</c:f>
              <c:strCache>
                <c:ptCount val="4"/>
                <c:pt idx="0">
                  <c:v>Yes, and I've utilized them</c:v>
                </c:pt>
                <c:pt idx="1">
                  <c:v>Yes, I have not utilized them</c:v>
                </c:pt>
                <c:pt idx="2">
                  <c:v>Yes, but do not know how to access them</c:v>
                </c:pt>
                <c:pt idx="3">
                  <c:v>No</c:v>
                </c:pt>
              </c:strCache>
            </c:strRef>
          </c:cat>
          <c:val>
            <c:numRef>
              <c:f>Sheet1!$B$2:$B$5</c:f>
              <c:numCache>
                <c:formatCode>0.00%</c:formatCode>
                <c:ptCount val="4"/>
                <c:pt idx="0">
                  <c:v>0.1268</c:v>
                </c:pt>
                <c:pt idx="1">
                  <c:v>0.63380000000000003</c:v>
                </c:pt>
                <c:pt idx="2">
                  <c:v>0.16900000000000001</c:v>
                </c:pt>
                <c:pt idx="3">
                  <c:v>7.0400000000000004E-2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4B2-4729-8CA9-0681A05D86A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9E3684C-F081-544B-8C90-A5795DCABDF2}" type="datetimeFigureOut">
              <a:rPr lang="en-US" smtClean="0"/>
              <a:t>3/27/2020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541DD33-2A06-9443-920E-9A8794B892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5024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541DD33-2A06-9443-920E-9A8794B89243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99011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1153206"/>
            <a:ext cx="7772400" cy="1101725"/>
          </a:xfrm>
        </p:spPr>
        <p:txBody>
          <a:bodyPr/>
          <a:lstStyle>
            <a:lvl1pPr>
              <a:defRPr baseline="0"/>
            </a:lvl1pPr>
          </a:lstStyle>
          <a:p>
            <a:r>
              <a:rPr lang="en-US" dirty="0"/>
              <a:t>SAMPLE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371600" y="2431336"/>
            <a:ext cx="6400800" cy="828662"/>
          </a:xfrm>
        </p:spPr>
        <p:txBody>
          <a:bodyPr/>
          <a:lstStyle>
            <a:lvl1pPr marL="0" indent="0" algn="ctr">
              <a:buNone/>
              <a:defRPr sz="2000" baseline="0"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Sample text or subtitle</a:t>
            </a:r>
          </a:p>
        </p:txBody>
      </p:sp>
      <p:sp>
        <p:nvSpPr>
          <p:cNvPr id="4" name="Text Box 3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48CD09-1EE7-8745-AB3C-21E7A359E5F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446813" y="4015014"/>
            <a:ext cx="2256972" cy="1128486"/>
          </a:xfrm>
          <a:prstGeom prst="rect">
            <a:avLst/>
          </a:prstGeom>
        </p:spPr>
      </p:pic>
      <p:pic>
        <p:nvPicPr>
          <p:cNvPr id="7" name="Picture 6" descr="triangles_red.pn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67199" y="998277"/>
            <a:ext cx="606552" cy="822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0636110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ullete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131D21-4A4F-034C-896A-AD009F94F6BB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1"/>
          <p:cNvSpPr>
            <a:spLocks noGrp="1"/>
          </p:cNvSpPr>
          <p:nvPr>
            <p:ph type="title" hasCustomPrompt="1"/>
          </p:nvPr>
        </p:nvSpPr>
        <p:spPr>
          <a:xfrm>
            <a:off x="685291" y="0"/>
            <a:ext cx="7772400" cy="1103313"/>
          </a:xfrm>
        </p:spPr>
        <p:txBody>
          <a:bodyPr/>
          <a:lstStyle>
            <a:lvl1pPr>
              <a:defRPr sz="2000" baseline="0">
                <a:solidFill>
                  <a:srgbClr val="0C234B"/>
                </a:solidFill>
              </a:defRPr>
            </a:lvl1pPr>
          </a:lstStyle>
          <a:p>
            <a:r>
              <a:rPr lang="en-US" dirty="0"/>
              <a:t>SAMPLE HEADER</a:t>
            </a:r>
          </a:p>
        </p:txBody>
      </p:sp>
      <p:sp>
        <p:nvSpPr>
          <p:cNvPr id="13" name="Text Placeholder 2"/>
          <p:cNvSpPr>
            <a:spLocks noGrp="1"/>
          </p:cNvSpPr>
          <p:nvPr>
            <p:ph idx="1"/>
          </p:nvPr>
        </p:nvSpPr>
        <p:spPr>
          <a:xfrm>
            <a:off x="765443" y="1713986"/>
            <a:ext cx="3599264" cy="297173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Text Placeholder 2"/>
          <p:cNvSpPr>
            <a:spLocks noGrp="1"/>
          </p:cNvSpPr>
          <p:nvPr>
            <p:ph idx="13"/>
          </p:nvPr>
        </p:nvSpPr>
        <p:spPr>
          <a:xfrm>
            <a:off x="4723271" y="1713986"/>
            <a:ext cx="3599264" cy="297173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82168210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ragraph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85291" y="0"/>
            <a:ext cx="7772400" cy="1103313"/>
          </a:xfrm>
        </p:spPr>
        <p:txBody>
          <a:bodyPr/>
          <a:lstStyle>
            <a:lvl1pPr>
              <a:defRPr sz="2000" baseline="0">
                <a:solidFill>
                  <a:srgbClr val="0C234B"/>
                </a:solidFill>
              </a:defRPr>
            </a:lvl1pPr>
          </a:lstStyle>
          <a:p>
            <a:r>
              <a:rPr lang="en-US" dirty="0"/>
              <a:t>SAMPLE HEADER</a:t>
            </a:r>
          </a:p>
        </p:txBody>
      </p:sp>
      <p:sp>
        <p:nvSpPr>
          <p:cNvPr id="5" name="Text Box 3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B17539-672D-2847-B799-9A2A8D95C74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2" name="Text Placeholder 2"/>
          <p:cNvSpPr>
            <a:spLocks noGrp="1"/>
          </p:cNvSpPr>
          <p:nvPr>
            <p:ph idx="1" hasCustomPrompt="1"/>
          </p:nvPr>
        </p:nvSpPr>
        <p:spPr>
          <a:xfrm>
            <a:off x="950387" y="2157897"/>
            <a:ext cx="3845859" cy="141804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marR="0" indent="0" algn="l" defTabSz="914400" rtl="0" eaLnBrk="0" fontAlgn="base" latinLnBrk="0" hangingPunct="0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400" b="0" i="0"/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Sample Basic Paragraph.</a:t>
            </a:r>
            <a:r>
              <a:rPr lang="en-US" baseline="0" dirty="0"/>
              <a:t> </a:t>
            </a:r>
            <a:r>
              <a:rPr lang="en-US" dirty="0"/>
              <a:t>This is what the text would look</a:t>
            </a:r>
            <a:r>
              <a:rPr lang="en-US" baseline="0" dirty="0"/>
              <a:t> like in a paragraph. This is what the text would look like in a paragraph. This is what the text would look like.</a:t>
            </a:r>
            <a:endParaRPr lang="en-US" dirty="0"/>
          </a:p>
          <a:p>
            <a:pPr lvl="0"/>
            <a:endParaRPr lang="en-US" dirty="0"/>
          </a:p>
        </p:txBody>
      </p:sp>
      <p:sp>
        <p:nvSpPr>
          <p:cNvPr id="14" name="Text Placeholder 2"/>
          <p:cNvSpPr>
            <a:spLocks noGrp="1"/>
          </p:cNvSpPr>
          <p:nvPr>
            <p:ph idx="11" hasCustomPrompt="1"/>
          </p:nvPr>
        </p:nvSpPr>
        <p:spPr>
          <a:xfrm>
            <a:off x="930172" y="1817064"/>
            <a:ext cx="3845859" cy="3531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marR="0" indent="0" algn="l" defTabSz="914400" rtl="0" eaLnBrk="0" fontAlgn="base" latinLnBrk="0" hangingPunct="0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i="0">
                <a:solidFill>
                  <a:srgbClr val="AB0520"/>
                </a:solidFill>
              </a:defRPr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PARAGRAPH TITLE</a:t>
            </a:r>
          </a:p>
        </p:txBody>
      </p:sp>
    </p:spTree>
    <p:extLst>
      <p:ext uri="{BB962C8B-B14F-4D97-AF65-F5344CB8AC3E}">
        <p14:creationId xmlns:p14="http://schemas.microsoft.com/office/powerpoint/2010/main" val="1389436310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Paragraph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131D21-4A4F-034C-896A-AD009F94F6BB}" type="slidenum">
              <a:rPr lang="en-US" smtClean="0"/>
              <a:t>‹#›</a:t>
            </a:fld>
            <a:endParaRPr lang="en-US"/>
          </a:p>
        </p:txBody>
      </p:sp>
      <p:sp>
        <p:nvSpPr>
          <p:cNvPr id="9" name="Title 1"/>
          <p:cNvSpPr>
            <a:spLocks noGrp="1"/>
          </p:cNvSpPr>
          <p:nvPr>
            <p:ph type="title" hasCustomPrompt="1"/>
          </p:nvPr>
        </p:nvSpPr>
        <p:spPr>
          <a:xfrm>
            <a:off x="685291" y="0"/>
            <a:ext cx="7772400" cy="1103313"/>
          </a:xfrm>
        </p:spPr>
        <p:txBody>
          <a:bodyPr/>
          <a:lstStyle>
            <a:lvl1pPr>
              <a:defRPr sz="2000" baseline="0">
                <a:solidFill>
                  <a:srgbClr val="0C234B"/>
                </a:solidFill>
              </a:defRPr>
            </a:lvl1pPr>
          </a:lstStyle>
          <a:p>
            <a:r>
              <a:rPr lang="en-US" dirty="0"/>
              <a:t>SAMPLE HEADER</a:t>
            </a:r>
          </a:p>
        </p:txBody>
      </p:sp>
      <p:sp>
        <p:nvSpPr>
          <p:cNvPr id="12" name="Text Placeholder 2"/>
          <p:cNvSpPr>
            <a:spLocks noGrp="1"/>
          </p:cNvSpPr>
          <p:nvPr>
            <p:ph idx="1" hasCustomPrompt="1"/>
          </p:nvPr>
        </p:nvSpPr>
        <p:spPr>
          <a:xfrm>
            <a:off x="987377" y="1664663"/>
            <a:ext cx="3377331" cy="29295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marR="0" indent="0" algn="l" defTabSz="914400" rtl="0" eaLnBrk="0" fontAlgn="base" latinLnBrk="0" hangingPunct="0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Sample Basic Paragraph.</a:t>
            </a:r>
            <a:r>
              <a:rPr lang="en-US" baseline="0" dirty="0"/>
              <a:t> </a:t>
            </a:r>
            <a:r>
              <a:rPr lang="en-US" dirty="0"/>
              <a:t>This is what the text would look</a:t>
            </a:r>
            <a:r>
              <a:rPr lang="en-US" baseline="0" dirty="0"/>
              <a:t> like in a paragraph. This is what the text would look like in a paragraph. This is what the text would look like.</a:t>
            </a:r>
            <a:endParaRPr lang="en-US" dirty="0"/>
          </a:p>
          <a:p>
            <a:pPr lvl="0"/>
            <a:endParaRPr lang="en-US" dirty="0"/>
          </a:p>
        </p:txBody>
      </p:sp>
      <p:sp>
        <p:nvSpPr>
          <p:cNvPr id="15" name="Text Placeholder 2"/>
          <p:cNvSpPr>
            <a:spLocks noGrp="1"/>
          </p:cNvSpPr>
          <p:nvPr>
            <p:ph idx="13" hasCustomPrompt="1"/>
          </p:nvPr>
        </p:nvSpPr>
        <p:spPr>
          <a:xfrm>
            <a:off x="4772589" y="1664663"/>
            <a:ext cx="3377331" cy="29295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marR="0" indent="0" algn="l" defTabSz="914400" rtl="0" eaLnBrk="0" fontAlgn="base" latinLnBrk="0" hangingPunct="0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Sample Basic Paragraph.</a:t>
            </a:r>
            <a:r>
              <a:rPr lang="en-US" baseline="0" dirty="0"/>
              <a:t> </a:t>
            </a:r>
            <a:r>
              <a:rPr lang="en-US" dirty="0"/>
              <a:t>This is what the text would look</a:t>
            </a:r>
            <a:r>
              <a:rPr lang="en-US" baseline="0" dirty="0"/>
              <a:t> like in a paragraph. This is what the text would look like in a paragraph. This is what the text would look like.</a:t>
            </a:r>
            <a:endParaRPr lang="en-US" dirty="0"/>
          </a:p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9293155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jec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85291" y="0"/>
            <a:ext cx="7772400" cy="1103313"/>
          </a:xfrm>
        </p:spPr>
        <p:txBody>
          <a:bodyPr/>
          <a:lstStyle>
            <a:lvl1pPr>
              <a:defRPr sz="2000" baseline="0">
                <a:solidFill>
                  <a:srgbClr val="0C234B"/>
                </a:solidFill>
              </a:defRPr>
            </a:lvl1pPr>
          </a:lstStyle>
          <a:p>
            <a:r>
              <a:rPr lang="en-US" dirty="0"/>
              <a:t>SAMPLE HEADER</a:t>
            </a:r>
          </a:p>
        </p:txBody>
      </p:sp>
      <p:sp>
        <p:nvSpPr>
          <p:cNvPr id="5" name="Text Box 3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B17539-672D-2847-B799-9A2A8D95C74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" name="Subtitle 2"/>
          <p:cNvSpPr txBox="1">
            <a:spLocks/>
          </p:cNvSpPr>
          <p:nvPr userDrawn="1"/>
        </p:nvSpPr>
        <p:spPr bwMode="auto">
          <a:xfrm>
            <a:off x="4641547" y="1350987"/>
            <a:ext cx="3291626" cy="20795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38100" tIns="38100" rIns="38100" bIns="38100" numCol="1" anchor="t" anchorCtr="0" compatLnSpc="1">
            <a:prstTxWarp prst="textNoShape">
              <a:avLst/>
            </a:prstTxWarp>
          </a:bodyPr>
          <a:lstStyle>
            <a:lvl1pPr marL="0" indent="0" algn="l" rtl="0" eaLnBrk="0" fontAlgn="base" hangingPunct="0">
              <a:spcBef>
                <a:spcPts val="800"/>
              </a:spcBef>
              <a:spcAft>
                <a:spcPct val="0"/>
              </a:spcAft>
              <a:buNone/>
              <a:defRPr sz="2000" baseline="0">
                <a:solidFill>
                  <a:srgbClr val="FFFFFF"/>
                </a:solidFill>
                <a:latin typeface="+mn-lt"/>
                <a:ea typeface="+mn-ea"/>
                <a:cs typeface="Times New Roman"/>
                <a:sym typeface="Calibri" charset="0"/>
              </a:defRPr>
            </a:lvl1pPr>
            <a:lvl2pPr marL="457200" indent="0" algn="ctr" rtl="0" eaLnBrk="0" fontAlgn="base" hangingPunct="0">
              <a:spcBef>
                <a:spcPts val="700"/>
              </a:spcBef>
              <a:spcAft>
                <a:spcPct val="0"/>
              </a:spcAft>
              <a:buNone/>
              <a:defRPr sz="2800">
                <a:solidFill>
                  <a:srgbClr val="FFFFFF"/>
                </a:solidFill>
                <a:latin typeface="+mn-lt"/>
                <a:ea typeface="+mn-ea"/>
                <a:cs typeface="+mn-cs"/>
                <a:sym typeface="Calibri" charset="0"/>
              </a:defRPr>
            </a:lvl2pPr>
            <a:lvl3pPr marL="914400" indent="0" algn="ctr" rtl="0" eaLnBrk="0" fontAlgn="base" hangingPunct="0">
              <a:spcBef>
                <a:spcPts val="600"/>
              </a:spcBef>
              <a:spcAft>
                <a:spcPct val="0"/>
              </a:spcAft>
              <a:buNone/>
              <a:defRPr sz="2400">
                <a:solidFill>
                  <a:srgbClr val="FFFFFF"/>
                </a:solidFill>
                <a:latin typeface="+mn-lt"/>
                <a:ea typeface="+mn-ea"/>
                <a:cs typeface="+mn-cs"/>
                <a:sym typeface="Calibri" charset="0"/>
              </a:defRPr>
            </a:lvl3pPr>
            <a:lvl4pPr marL="1371600" indent="0" algn="ctr" rtl="0" eaLnBrk="0" fontAlgn="base" hangingPunct="0">
              <a:spcBef>
                <a:spcPts val="500"/>
              </a:spcBef>
              <a:spcAft>
                <a:spcPct val="0"/>
              </a:spcAft>
              <a:buNone/>
              <a:defRPr sz="2000">
                <a:solidFill>
                  <a:srgbClr val="FFFFFF"/>
                </a:solidFill>
                <a:latin typeface="+mn-lt"/>
                <a:ea typeface="+mn-ea"/>
                <a:cs typeface="+mn-cs"/>
                <a:sym typeface="Calibri" charset="0"/>
              </a:defRPr>
            </a:lvl4pPr>
            <a:lvl5pPr marL="1828800" indent="0" algn="ctr" rtl="0" eaLnBrk="0" fontAlgn="base" hangingPunct="0">
              <a:spcBef>
                <a:spcPts val="500"/>
              </a:spcBef>
              <a:spcAft>
                <a:spcPct val="0"/>
              </a:spcAft>
              <a:buNone/>
              <a:defRPr sz="2000">
                <a:solidFill>
                  <a:srgbClr val="FFFFFF"/>
                </a:solidFill>
                <a:latin typeface="+mn-lt"/>
                <a:ea typeface="+mn-ea"/>
                <a:cs typeface="+mn-cs"/>
                <a:sym typeface="Calibri" charset="0"/>
              </a:defRPr>
            </a:lvl5pPr>
            <a:lvl6pPr marL="2286000" indent="0" algn="ctr" rtl="0" fontAlgn="base">
              <a:spcBef>
                <a:spcPts val="500"/>
              </a:spcBef>
              <a:spcAft>
                <a:spcPct val="0"/>
              </a:spcAft>
              <a:buNone/>
              <a:defRPr sz="2000">
                <a:solidFill>
                  <a:srgbClr val="878787"/>
                </a:solidFill>
                <a:latin typeface="+mn-lt"/>
                <a:ea typeface="+mn-ea"/>
                <a:cs typeface="+mn-cs"/>
                <a:sym typeface="Calibri" charset="0"/>
              </a:defRPr>
            </a:lvl6pPr>
            <a:lvl7pPr marL="2743200" indent="0" algn="ctr" rtl="0" fontAlgn="base">
              <a:spcBef>
                <a:spcPts val="500"/>
              </a:spcBef>
              <a:spcAft>
                <a:spcPct val="0"/>
              </a:spcAft>
              <a:buNone/>
              <a:defRPr sz="2000">
                <a:solidFill>
                  <a:srgbClr val="878787"/>
                </a:solidFill>
                <a:latin typeface="+mn-lt"/>
                <a:ea typeface="+mn-ea"/>
                <a:cs typeface="+mn-cs"/>
                <a:sym typeface="Calibri" charset="0"/>
              </a:defRPr>
            </a:lvl7pPr>
            <a:lvl8pPr marL="3200400" indent="0" algn="ctr" rtl="0" fontAlgn="base">
              <a:spcBef>
                <a:spcPts val="500"/>
              </a:spcBef>
              <a:spcAft>
                <a:spcPct val="0"/>
              </a:spcAft>
              <a:buNone/>
              <a:defRPr sz="2000">
                <a:solidFill>
                  <a:srgbClr val="878787"/>
                </a:solidFill>
                <a:latin typeface="+mn-lt"/>
                <a:ea typeface="+mn-ea"/>
                <a:cs typeface="+mn-cs"/>
                <a:sym typeface="Calibri" charset="0"/>
              </a:defRPr>
            </a:lvl8pPr>
            <a:lvl9pPr marL="3657600" indent="0" algn="ctr" rtl="0" fontAlgn="base">
              <a:spcBef>
                <a:spcPts val="500"/>
              </a:spcBef>
              <a:spcAft>
                <a:spcPct val="0"/>
              </a:spcAft>
              <a:buNone/>
              <a:defRPr sz="2000">
                <a:solidFill>
                  <a:srgbClr val="878787"/>
                </a:solidFill>
                <a:latin typeface="+mn-lt"/>
                <a:ea typeface="+mn-ea"/>
                <a:cs typeface="+mn-cs"/>
                <a:sym typeface="Calibri" charset="0"/>
              </a:defRPr>
            </a:lvl9pPr>
          </a:lstStyle>
          <a:p>
            <a:endParaRPr lang="en-US" dirty="0"/>
          </a:p>
        </p:txBody>
      </p:sp>
      <p:sp>
        <p:nvSpPr>
          <p:cNvPr id="9" name="Content Placeholder 2"/>
          <p:cNvSpPr>
            <a:spLocks noGrp="1"/>
          </p:cNvSpPr>
          <p:nvPr>
            <p:ph sz="half" idx="1"/>
          </p:nvPr>
        </p:nvSpPr>
        <p:spPr>
          <a:xfrm>
            <a:off x="1209963" y="1575377"/>
            <a:ext cx="6467763" cy="13144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8944161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1187895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1792288" y="4297179"/>
            <a:ext cx="5486400" cy="400870"/>
          </a:xfrm>
        </p:spPr>
        <p:txBody>
          <a:bodyPr/>
          <a:lstStyle>
            <a:lvl1pPr marL="0" indent="0">
              <a:buNone/>
              <a:defRPr sz="1200">
                <a:solidFill>
                  <a:srgbClr val="6F868D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IMAGE CAPTION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131D21-4A4F-034C-896A-AD009F94F6BB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1"/>
          <p:cNvSpPr>
            <a:spLocks noGrp="1"/>
          </p:cNvSpPr>
          <p:nvPr>
            <p:ph type="title" hasCustomPrompt="1"/>
          </p:nvPr>
        </p:nvSpPr>
        <p:spPr>
          <a:xfrm>
            <a:off x="685291" y="0"/>
            <a:ext cx="7772400" cy="1103313"/>
          </a:xfrm>
        </p:spPr>
        <p:txBody>
          <a:bodyPr/>
          <a:lstStyle>
            <a:lvl1pPr>
              <a:defRPr sz="2000" baseline="0">
                <a:solidFill>
                  <a:srgbClr val="0C234B"/>
                </a:solidFill>
              </a:defRPr>
            </a:lvl1pPr>
          </a:lstStyle>
          <a:p>
            <a:r>
              <a:rPr lang="en-US" dirty="0"/>
              <a:t>SAMPLE HEADER</a:t>
            </a:r>
          </a:p>
        </p:txBody>
      </p:sp>
    </p:spTree>
    <p:extLst>
      <p:ext uri="{BB962C8B-B14F-4D97-AF65-F5344CB8AC3E}">
        <p14:creationId xmlns:p14="http://schemas.microsoft.com/office/powerpoint/2010/main" val="1865571262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eft Aligne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85291" y="0"/>
            <a:ext cx="7772400" cy="1103313"/>
          </a:xfrm>
        </p:spPr>
        <p:txBody>
          <a:bodyPr/>
          <a:lstStyle>
            <a:lvl1pPr algn="ctr">
              <a:defRPr sz="2000" baseline="0">
                <a:solidFill>
                  <a:srgbClr val="0C234B"/>
                </a:solidFill>
              </a:defRPr>
            </a:lvl1pPr>
          </a:lstStyle>
          <a:p>
            <a:r>
              <a:rPr lang="en-US" dirty="0"/>
              <a:t>SAMPLE HEADER</a:t>
            </a:r>
          </a:p>
        </p:txBody>
      </p:sp>
      <p:sp>
        <p:nvSpPr>
          <p:cNvPr id="5" name="Text Box 3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B17539-672D-2847-B799-9A2A8D95C74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2" name="Text Placeholder 2"/>
          <p:cNvSpPr>
            <a:spLocks noGrp="1"/>
          </p:cNvSpPr>
          <p:nvPr>
            <p:ph idx="1" hasCustomPrompt="1"/>
          </p:nvPr>
        </p:nvSpPr>
        <p:spPr>
          <a:xfrm>
            <a:off x="679135" y="1109775"/>
            <a:ext cx="2255330" cy="22195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marR="0" indent="0" algn="l" defTabSz="914400" rtl="0" eaLnBrk="0" fontAlgn="base" latinLnBrk="0" hangingPunct="0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400" b="0" i="0"/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Sample Basic Paragraph.</a:t>
            </a:r>
            <a:r>
              <a:rPr lang="en-US" baseline="0" dirty="0"/>
              <a:t> </a:t>
            </a:r>
            <a:r>
              <a:rPr lang="en-US" dirty="0"/>
              <a:t>This is what the text would look</a:t>
            </a:r>
            <a:r>
              <a:rPr lang="en-US" baseline="0" dirty="0"/>
              <a:t> like in a paragraph. This is what the text would look like in a paragraph. This is what the text would look like.</a:t>
            </a:r>
            <a:endParaRPr lang="en-US" dirty="0"/>
          </a:p>
          <a:p>
            <a:pPr lvl="0"/>
            <a:endParaRPr lang="en-US" dirty="0"/>
          </a:p>
        </p:txBody>
      </p:sp>
      <p:sp>
        <p:nvSpPr>
          <p:cNvPr id="6" name="Picture Placeholder 2"/>
          <p:cNvSpPr>
            <a:spLocks noGrp="1"/>
          </p:cNvSpPr>
          <p:nvPr>
            <p:ph type="pic" idx="11"/>
          </p:nvPr>
        </p:nvSpPr>
        <p:spPr>
          <a:xfrm>
            <a:off x="3049915" y="1187895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7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3049915" y="4297179"/>
            <a:ext cx="5486400" cy="400870"/>
          </a:xfrm>
        </p:spPr>
        <p:txBody>
          <a:bodyPr/>
          <a:lstStyle>
            <a:lvl1pPr marL="0" indent="0">
              <a:buNone/>
              <a:defRPr sz="1200">
                <a:solidFill>
                  <a:srgbClr val="6F868D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IMAGE CAPTION</a:t>
            </a:r>
          </a:p>
        </p:txBody>
      </p:sp>
    </p:spTree>
    <p:extLst>
      <p:ext uri="{BB962C8B-B14F-4D97-AF65-F5344CB8AC3E}">
        <p14:creationId xmlns:p14="http://schemas.microsoft.com/office/powerpoint/2010/main" val="1549862989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3B0AC-9194-3147-91C1-7FC7FBA87A1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0213026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1597025"/>
            <a:ext cx="7772400" cy="1103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38100" tIns="38100" rIns="38100" bIns="381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>
                <a:sym typeface="Calibri" charset="0"/>
              </a:rPr>
              <a:t>Click to edit Master title style</a:t>
            </a:r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1371600" y="2914650"/>
            <a:ext cx="6400800" cy="19560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38100" tIns="38100" rIns="38100" bIns="381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>
                <a:sym typeface="Calibri" charset="0"/>
              </a:rPr>
              <a:t>Click to edit Master text styles</a:t>
            </a:r>
          </a:p>
          <a:p>
            <a:pPr lvl="1"/>
            <a:r>
              <a:rPr lang="en-US" dirty="0">
                <a:sym typeface="Calibri" charset="0"/>
              </a:rPr>
              <a:t>Second level</a:t>
            </a:r>
          </a:p>
          <a:p>
            <a:pPr lvl="2"/>
            <a:r>
              <a:rPr lang="en-US" dirty="0">
                <a:sym typeface="Calibri" charset="0"/>
              </a:rPr>
              <a:t>Third level</a:t>
            </a:r>
          </a:p>
          <a:p>
            <a:pPr lvl="3"/>
            <a:r>
              <a:rPr lang="en-US" dirty="0">
                <a:sym typeface="Calibri" charset="0"/>
              </a:rPr>
              <a:t>Fourth level</a:t>
            </a:r>
          </a:p>
          <a:p>
            <a:pPr lvl="4"/>
            <a:r>
              <a:rPr lang="en-US" dirty="0">
                <a:sym typeface="Calibri" charset="0"/>
              </a:rPr>
              <a:t>Fifth level</a:t>
            </a:r>
          </a:p>
        </p:txBody>
      </p:sp>
      <p:pic>
        <p:nvPicPr>
          <p:cNvPr id="8" name="Picture 7" descr="triangle_page#.png"/>
          <p:cNvPicPr>
            <a:picLocks noChangeAspect="1"/>
          </p:cNvPicPr>
          <p:nvPr userDrawn="1"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85118" y="4825556"/>
            <a:ext cx="575518" cy="317944"/>
          </a:xfrm>
          <a:prstGeom prst="rect">
            <a:avLst/>
          </a:prstGeom>
        </p:spPr>
      </p:pic>
      <p:sp>
        <p:nvSpPr>
          <p:cNvPr id="1027" name="Text Box 3"/>
          <p:cNvSpPr txBox="1">
            <a:spLocks noGrp="1" noChangeArrowheads="1"/>
          </p:cNvSpPr>
          <p:nvPr>
            <p:ph type="sldNum" sz="quarter" idx="4"/>
          </p:nvPr>
        </p:nvSpPr>
        <p:spPr bwMode="auto">
          <a:xfrm>
            <a:off x="4315389" y="4882202"/>
            <a:ext cx="505516" cy="2612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FFFFFF"/>
                </a:solidFill>
                <a:latin typeface="+mn-lt"/>
                <a:ea typeface="ＭＳ Ｐゴシック" charset="0"/>
                <a:cs typeface="Calibri" charset="0"/>
                <a:sym typeface="Calibri" charset="0"/>
              </a:defRPr>
            </a:lvl1pPr>
            <a:lvl2pPr algn="l">
              <a:defRPr sz="1200">
                <a:solidFill>
                  <a:schemeClr val="tx1"/>
                </a:solidFill>
                <a:latin typeface="Gill Sans" charset="0"/>
                <a:ea typeface="ＭＳ Ｐゴシック" charset="0"/>
              </a:defRPr>
            </a:lvl2pPr>
            <a:lvl3pPr algn="l">
              <a:defRPr sz="1200">
                <a:solidFill>
                  <a:schemeClr val="tx1"/>
                </a:solidFill>
                <a:latin typeface="Gill Sans" charset="0"/>
                <a:ea typeface="ＭＳ Ｐゴシック" charset="0"/>
              </a:defRPr>
            </a:lvl3pPr>
            <a:lvl4pPr algn="l">
              <a:defRPr sz="1200">
                <a:solidFill>
                  <a:schemeClr val="tx1"/>
                </a:solidFill>
                <a:latin typeface="Gill Sans" charset="0"/>
                <a:ea typeface="ＭＳ Ｐゴシック" charset="0"/>
              </a:defRPr>
            </a:lvl4pPr>
            <a:lvl5pPr algn="l">
              <a:defRPr sz="1200">
                <a:solidFill>
                  <a:schemeClr val="tx1"/>
                </a:solidFill>
                <a:latin typeface="Gill Sans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Gill Sans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Gill Sans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Gill Sans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Gill Sans" charset="0"/>
                <a:ea typeface="ＭＳ Ｐゴシック" charset="0"/>
              </a:defRPr>
            </a:lvl9pPr>
          </a:lstStyle>
          <a:p>
            <a:pPr>
              <a:defRPr/>
            </a:pPr>
            <a:fld id="{49B76813-089B-5346-A50D-90CF445FC7AE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88" r:id="rId2"/>
    <p:sldLayoutId id="2147483677" r:id="rId3"/>
    <p:sldLayoutId id="2147483687" r:id="rId4"/>
    <p:sldLayoutId id="2147483678" r:id="rId5"/>
    <p:sldLayoutId id="2147483692" r:id="rId6"/>
    <p:sldLayoutId id="2147483709" r:id="rId7"/>
    <p:sldLayoutId id="2147483708" r:id="rId8"/>
  </p:sldLayoutIdLst>
  <p:transition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600" b="1" i="0">
          <a:solidFill>
            <a:srgbClr val="0C234B"/>
          </a:solidFill>
          <a:latin typeface="Verdana"/>
          <a:ea typeface="+mj-ea"/>
          <a:cs typeface="+mj-cs"/>
          <a:sym typeface="Calibri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9pPr>
    </p:titleStyle>
    <p:bodyStyle>
      <a:lvl1pPr marL="342900" indent="-342900" algn="ctr" rtl="0" eaLnBrk="0" fontAlgn="base" hangingPunct="0">
        <a:spcBef>
          <a:spcPts val="800"/>
        </a:spcBef>
        <a:spcAft>
          <a:spcPct val="0"/>
        </a:spcAft>
        <a:buClr>
          <a:srgbClr val="BE0B34"/>
        </a:buClr>
        <a:buFont typeface="Arial"/>
        <a:buChar char="•"/>
        <a:defRPr sz="2000">
          <a:solidFill>
            <a:srgbClr val="6F868D"/>
          </a:solidFill>
          <a:latin typeface="Verdana"/>
          <a:ea typeface="+mn-ea"/>
          <a:cs typeface="Verdana"/>
          <a:sym typeface="Calibri" charset="0"/>
        </a:defRPr>
      </a:lvl1pPr>
      <a:lvl2pPr marL="704850" indent="-285750" algn="ctr" rtl="0" eaLnBrk="0" fontAlgn="base" hangingPunct="0">
        <a:spcBef>
          <a:spcPts val="700"/>
        </a:spcBef>
        <a:spcAft>
          <a:spcPct val="0"/>
        </a:spcAft>
        <a:buClr>
          <a:srgbClr val="BE0B34"/>
        </a:buClr>
        <a:buFont typeface="Arial"/>
        <a:buChar char="•"/>
        <a:defRPr sz="1600">
          <a:solidFill>
            <a:srgbClr val="6F868D"/>
          </a:solidFill>
          <a:latin typeface="Verdana"/>
          <a:ea typeface="+mn-ea"/>
          <a:cs typeface="Verdana"/>
          <a:sym typeface="Calibri" charset="0"/>
        </a:defRPr>
      </a:lvl2pPr>
      <a:lvl3pPr marL="1047750" indent="-171450" algn="ctr" rtl="0" eaLnBrk="0" fontAlgn="base" hangingPunct="0">
        <a:spcBef>
          <a:spcPts val="600"/>
        </a:spcBef>
        <a:spcAft>
          <a:spcPct val="0"/>
        </a:spcAft>
        <a:buClr>
          <a:srgbClr val="BE0B34"/>
        </a:buClr>
        <a:buFont typeface="Arial"/>
        <a:buChar char="•"/>
        <a:defRPr sz="1200">
          <a:solidFill>
            <a:srgbClr val="6F868D"/>
          </a:solidFill>
          <a:latin typeface="Verdana"/>
          <a:ea typeface="+mn-ea"/>
          <a:cs typeface="Verdana"/>
          <a:sym typeface="Calibri" charset="0"/>
        </a:defRPr>
      </a:lvl3pPr>
      <a:lvl4pPr marL="1504950" indent="-171450" algn="ctr" rtl="0" eaLnBrk="0" fontAlgn="base" hangingPunct="0">
        <a:spcBef>
          <a:spcPts val="500"/>
        </a:spcBef>
        <a:spcAft>
          <a:spcPct val="0"/>
        </a:spcAft>
        <a:buClr>
          <a:srgbClr val="BE0B34"/>
        </a:buClr>
        <a:buFont typeface="Arial"/>
        <a:buChar char="•"/>
        <a:defRPr sz="1200">
          <a:solidFill>
            <a:srgbClr val="6F868D"/>
          </a:solidFill>
          <a:latin typeface="Verdana"/>
          <a:ea typeface="+mn-ea"/>
          <a:cs typeface="Verdana"/>
          <a:sym typeface="Calibri" charset="0"/>
        </a:defRPr>
      </a:lvl4pPr>
      <a:lvl5pPr marL="1962150" indent="-171450" algn="ctr" rtl="0" eaLnBrk="0" fontAlgn="base" hangingPunct="0">
        <a:spcBef>
          <a:spcPts val="500"/>
        </a:spcBef>
        <a:spcAft>
          <a:spcPct val="0"/>
        </a:spcAft>
        <a:buClr>
          <a:srgbClr val="BE0B34"/>
        </a:buClr>
        <a:buFont typeface="Arial"/>
        <a:buChar char="•"/>
        <a:defRPr sz="1200">
          <a:solidFill>
            <a:srgbClr val="6F868D"/>
          </a:solidFill>
          <a:latin typeface="Verdana"/>
          <a:ea typeface="+mn-ea"/>
          <a:cs typeface="Verdana"/>
          <a:sym typeface="Calibri" charset="0"/>
        </a:defRPr>
      </a:lvl5pPr>
      <a:lvl6pPr marL="2247900" algn="ctr" rtl="0" fontAlgn="base">
        <a:spcBef>
          <a:spcPts val="500"/>
        </a:spcBef>
        <a:spcAft>
          <a:spcPct val="0"/>
        </a:spcAft>
        <a:defRPr sz="2000">
          <a:solidFill>
            <a:srgbClr val="878787"/>
          </a:solidFill>
          <a:latin typeface="+mn-lt"/>
          <a:ea typeface="+mn-ea"/>
          <a:cs typeface="+mn-cs"/>
          <a:sym typeface="Calibri" charset="0"/>
        </a:defRPr>
      </a:lvl6pPr>
      <a:lvl7pPr marL="2705100" algn="ctr" rtl="0" fontAlgn="base">
        <a:spcBef>
          <a:spcPts val="500"/>
        </a:spcBef>
        <a:spcAft>
          <a:spcPct val="0"/>
        </a:spcAft>
        <a:defRPr sz="2000">
          <a:solidFill>
            <a:srgbClr val="878787"/>
          </a:solidFill>
          <a:latin typeface="+mn-lt"/>
          <a:ea typeface="+mn-ea"/>
          <a:cs typeface="+mn-cs"/>
          <a:sym typeface="Calibri" charset="0"/>
        </a:defRPr>
      </a:lvl7pPr>
      <a:lvl8pPr marL="3162300" algn="ctr" rtl="0" fontAlgn="base">
        <a:spcBef>
          <a:spcPts val="500"/>
        </a:spcBef>
        <a:spcAft>
          <a:spcPct val="0"/>
        </a:spcAft>
        <a:defRPr sz="2000">
          <a:solidFill>
            <a:srgbClr val="878787"/>
          </a:solidFill>
          <a:latin typeface="+mn-lt"/>
          <a:ea typeface="+mn-ea"/>
          <a:cs typeface="+mn-cs"/>
          <a:sym typeface="Calibri" charset="0"/>
        </a:defRPr>
      </a:lvl8pPr>
      <a:lvl9pPr marL="3619500" algn="ctr" rtl="0" fontAlgn="base">
        <a:spcBef>
          <a:spcPts val="500"/>
        </a:spcBef>
        <a:spcAft>
          <a:spcPct val="0"/>
        </a:spcAft>
        <a:defRPr sz="2000">
          <a:solidFill>
            <a:srgbClr val="878787"/>
          </a:solidFill>
          <a:latin typeface="+mn-lt"/>
          <a:ea typeface="+mn-ea"/>
          <a:cs typeface="+mn-cs"/>
          <a:sym typeface="Calibri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131D21-4A4F-034C-896A-AD009F94F6BB}" type="slidenum">
              <a:rPr lang="en-US" smtClean="0"/>
              <a:t>1</a:t>
            </a:fld>
            <a:endParaRPr lang="en-US"/>
          </a:p>
        </p:txBody>
      </p:sp>
      <p:sp>
        <p:nvSpPr>
          <p:cNvPr id="19" name="Title 1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CALS Cares Survey</a:t>
            </a:r>
            <a:br>
              <a:rPr lang="en-US" dirty="0"/>
            </a:br>
            <a:r>
              <a:rPr lang="en-US" dirty="0"/>
              <a:t>Preliminary Results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4E23256-2A5E-4A2F-827B-F39BC73934C2}"/>
              </a:ext>
            </a:extLst>
          </p:cNvPr>
          <p:cNvSpPr txBox="1"/>
          <p:nvPr/>
        </p:nvSpPr>
        <p:spPr bwMode="auto">
          <a:xfrm>
            <a:off x="685291" y="1040200"/>
            <a:ext cx="7537221" cy="723900"/>
          </a:xfrm>
          <a:prstGeom prst="rect">
            <a:avLst/>
          </a:prstGeom>
          <a:noFill/>
          <a:ln>
            <a:solidFill>
              <a:srgbClr val="AB0520"/>
            </a:solidFill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38100" tIns="38100" rIns="38100" bIns="38100" numCol="1" rtlCol="0" anchor="ctr" anchorCtr="0" compatLnSpc="1">
            <a:prstTxWarp prst="textNoShape">
              <a:avLst/>
            </a:prstTxWarp>
            <a:spAutoFit/>
          </a:bodyPr>
          <a:lstStyle/>
          <a:p>
            <a:endParaRPr lang="en-US" sz="3400" b="0" i="0" dirty="0">
              <a:latin typeface="Times New Roman"/>
            </a:endParaRPr>
          </a:p>
        </p:txBody>
      </p:sp>
      <p:sp>
        <p:nvSpPr>
          <p:cNvPr id="20" name="Content Placeholder 19"/>
          <p:cNvSpPr>
            <a:spLocks noGrp="1"/>
          </p:cNvSpPr>
          <p:nvPr>
            <p:ph idx="1"/>
          </p:nvPr>
        </p:nvSpPr>
        <p:spPr>
          <a:xfrm>
            <a:off x="715811" y="1158240"/>
            <a:ext cx="7506701" cy="3810000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sz="1200" dirty="0">
                <a:solidFill>
                  <a:srgbClr val="0C234B"/>
                </a:solidFill>
              </a:rPr>
              <a:t>Sent to all undergraduate and graduate students through CALS Daily Digest and highlighted on social media</a:t>
            </a:r>
          </a:p>
          <a:p>
            <a:r>
              <a:rPr lang="en-US" sz="1000" b="1" dirty="0">
                <a:solidFill>
                  <a:srgbClr val="0C234B"/>
                </a:solidFill>
              </a:rPr>
              <a:t>Launched on March 25th</a:t>
            </a:r>
            <a:r>
              <a:rPr lang="en-US" sz="1000" dirty="0">
                <a:solidFill>
                  <a:srgbClr val="0C234B"/>
                </a:solidFill>
              </a:rPr>
              <a:t>, will continue until April 7</a:t>
            </a:r>
            <a:r>
              <a:rPr lang="en-US" sz="1000" baseline="30000" dirty="0">
                <a:solidFill>
                  <a:srgbClr val="0C234B"/>
                </a:solidFill>
              </a:rPr>
              <a:t>th</a:t>
            </a:r>
            <a:r>
              <a:rPr lang="en-US" sz="1000" dirty="0">
                <a:solidFill>
                  <a:srgbClr val="0C234B"/>
                </a:solidFill>
              </a:rPr>
              <a:t> </a:t>
            </a:r>
            <a:endParaRPr lang="en-US" sz="1200" dirty="0">
              <a:solidFill>
                <a:srgbClr val="0C234B"/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sz="1500" b="1" dirty="0">
                <a:solidFill>
                  <a:srgbClr val="0C234B"/>
                </a:solidFill>
              </a:rPr>
              <a:t>Nearly two-thirds</a:t>
            </a:r>
            <a:r>
              <a:rPr lang="en-US" sz="1500" dirty="0">
                <a:solidFill>
                  <a:srgbClr val="0C234B"/>
                </a:solidFill>
              </a:rPr>
              <a:t> of students are </a:t>
            </a:r>
            <a:r>
              <a:rPr lang="en-US" sz="1500" b="1" dirty="0">
                <a:solidFill>
                  <a:srgbClr val="0C234B"/>
                </a:solidFill>
              </a:rPr>
              <a:t>uncomfortable </a:t>
            </a:r>
            <a:r>
              <a:rPr lang="en-US" sz="1500" dirty="0">
                <a:solidFill>
                  <a:srgbClr val="0C234B"/>
                </a:solidFill>
              </a:rPr>
              <a:t>with</a:t>
            </a:r>
            <a:r>
              <a:rPr lang="en-US" sz="1500" b="1" dirty="0">
                <a:solidFill>
                  <a:srgbClr val="0C234B"/>
                </a:solidFill>
              </a:rPr>
              <a:t> online classes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1200" b="1" dirty="0">
                <a:solidFill>
                  <a:srgbClr val="0C234B"/>
                </a:solidFill>
              </a:rPr>
              <a:t>64% </a:t>
            </a:r>
            <a:r>
              <a:rPr lang="en-US" sz="1200" dirty="0">
                <a:solidFill>
                  <a:srgbClr val="0C234B"/>
                </a:solidFill>
              </a:rPr>
              <a:t>are</a:t>
            </a:r>
            <a:r>
              <a:rPr lang="en-US" sz="1200" b="1" dirty="0">
                <a:solidFill>
                  <a:srgbClr val="0C234B"/>
                </a:solidFill>
              </a:rPr>
              <a:t> comfortable </a:t>
            </a:r>
            <a:r>
              <a:rPr lang="en-US" sz="1200" dirty="0">
                <a:solidFill>
                  <a:srgbClr val="0C234B"/>
                </a:solidFill>
              </a:rPr>
              <a:t>using</a:t>
            </a:r>
            <a:r>
              <a:rPr lang="en-US" sz="1200" b="1" dirty="0">
                <a:solidFill>
                  <a:srgbClr val="0C234B"/>
                </a:solidFill>
              </a:rPr>
              <a:t> </a:t>
            </a:r>
            <a:r>
              <a:rPr lang="en-US" sz="1200" dirty="0">
                <a:solidFill>
                  <a:srgbClr val="0C234B"/>
                </a:solidFill>
              </a:rPr>
              <a:t>Zoom, D2L, and other </a:t>
            </a:r>
            <a:r>
              <a:rPr lang="en-US" sz="1200" b="1" dirty="0">
                <a:solidFill>
                  <a:srgbClr val="0C234B"/>
                </a:solidFill>
              </a:rPr>
              <a:t>technology needed for class</a:t>
            </a:r>
          </a:p>
          <a:p>
            <a:pPr marL="0" indent="0">
              <a:buNone/>
            </a:pPr>
            <a:endParaRPr lang="en-US" sz="1500" dirty="0">
              <a:solidFill>
                <a:srgbClr val="0C234B"/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sz="1500" b="1" dirty="0">
                <a:solidFill>
                  <a:srgbClr val="0C234B"/>
                </a:solidFill>
              </a:rPr>
              <a:t>Nearly two-thirds</a:t>
            </a:r>
            <a:r>
              <a:rPr lang="en-US" sz="1500" dirty="0">
                <a:solidFill>
                  <a:srgbClr val="0C234B"/>
                </a:solidFill>
              </a:rPr>
              <a:t> of students are </a:t>
            </a:r>
            <a:r>
              <a:rPr lang="en-US" sz="1500" b="1" dirty="0">
                <a:solidFill>
                  <a:srgbClr val="0C234B"/>
                </a:solidFill>
              </a:rPr>
              <a:t>uncomfortable </a:t>
            </a:r>
            <a:r>
              <a:rPr lang="en-US" sz="1500" dirty="0">
                <a:solidFill>
                  <a:srgbClr val="0C234B"/>
                </a:solidFill>
              </a:rPr>
              <a:t>with their </a:t>
            </a:r>
            <a:r>
              <a:rPr lang="en-US" sz="1500" b="1" dirty="0">
                <a:solidFill>
                  <a:srgbClr val="0C234B"/>
                </a:solidFill>
              </a:rPr>
              <a:t>personal well-being </a:t>
            </a:r>
          </a:p>
          <a:p>
            <a:pPr marL="0" indent="0">
              <a:buNone/>
            </a:pPr>
            <a:endParaRPr lang="en-US" sz="1500" u="sng" dirty="0">
              <a:solidFill>
                <a:srgbClr val="0C234B"/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sz="1500" b="1" dirty="0">
                <a:solidFill>
                  <a:srgbClr val="0C234B"/>
                </a:solidFill>
              </a:rPr>
              <a:t>Less than half </a:t>
            </a:r>
            <a:r>
              <a:rPr lang="en-US" sz="1500" dirty="0">
                <a:solidFill>
                  <a:srgbClr val="0C234B"/>
                </a:solidFill>
              </a:rPr>
              <a:t>are </a:t>
            </a:r>
            <a:r>
              <a:rPr lang="en-US" sz="1500" b="1" dirty="0">
                <a:solidFill>
                  <a:srgbClr val="0C234B"/>
                </a:solidFill>
              </a:rPr>
              <a:t>comfortable</a:t>
            </a:r>
            <a:r>
              <a:rPr lang="en-US" sz="1500" dirty="0">
                <a:solidFill>
                  <a:srgbClr val="0C234B"/>
                </a:solidFill>
              </a:rPr>
              <a:t> with the ease of </a:t>
            </a:r>
            <a:r>
              <a:rPr lang="en-US" sz="1500" b="1" dirty="0">
                <a:solidFill>
                  <a:srgbClr val="0C234B"/>
                </a:solidFill>
              </a:rPr>
              <a:t>communication with instructors and with advisors</a:t>
            </a:r>
          </a:p>
          <a:p>
            <a:pPr marL="0" indent="0">
              <a:buNone/>
            </a:pPr>
            <a:endParaRPr lang="en-US" sz="1500" dirty="0">
              <a:solidFill>
                <a:srgbClr val="0C234B"/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sz="1500" b="1" dirty="0">
                <a:solidFill>
                  <a:srgbClr val="0C234B"/>
                </a:solidFill>
              </a:rPr>
              <a:t>Over half</a:t>
            </a:r>
            <a:r>
              <a:rPr lang="en-US" sz="1500" dirty="0">
                <a:solidFill>
                  <a:srgbClr val="0C234B"/>
                </a:solidFill>
              </a:rPr>
              <a:t> are </a:t>
            </a:r>
            <a:r>
              <a:rPr lang="en-US" sz="1500" b="1" dirty="0">
                <a:solidFill>
                  <a:srgbClr val="0C234B"/>
                </a:solidFill>
              </a:rPr>
              <a:t>uncomfortable</a:t>
            </a:r>
            <a:r>
              <a:rPr lang="en-US" sz="1500" dirty="0">
                <a:solidFill>
                  <a:srgbClr val="0C234B"/>
                </a:solidFill>
              </a:rPr>
              <a:t> with their </a:t>
            </a:r>
            <a:r>
              <a:rPr lang="en-US" sz="1500" b="1" u="sng" dirty="0">
                <a:solidFill>
                  <a:srgbClr val="0C234B"/>
                </a:solidFill>
              </a:rPr>
              <a:t>access</a:t>
            </a:r>
            <a:r>
              <a:rPr lang="en-US" sz="1500" b="1" dirty="0">
                <a:solidFill>
                  <a:srgbClr val="0C234B"/>
                </a:solidFill>
              </a:rPr>
              <a:t> to resources</a:t>
            </a:r>
            <a:r>
              <a:rPr lang="en-US" sz="1500" dirty="0">
                <a:solidFill>
                  <a:srgbClr val="0C234B"/>
                </a:solidFill>
              </a:rPr>
              <a:t>, despite</a:t>
            </a:r>
            <a:r>
              <a:rPr lang="en-US" sz="1500" b="1" dirty="0">
                <a:solidFill>
                  <a:srgbClr val="0C234B"/>
                </a:solidFill>
              </a:rPr>
              <a:t> one third </a:t>
            </a:r>
            <a:r>
              <a:rPr lang="en-US" sz="1500" dirty="0">
                <a:solidFill>
                  <a:srgbClr val="0C234B"/>
                </a:solidFill>
              </a:rPr>
              <a:t>of students feel </a:t>
            </a:r>
            <a:r>
              <a:rPr lang="en-US" sz="1500" b="1" dirty="0">
                <a:solidFill>
                  <a:srgbClr val="0C234B"/>
                </a:solidFill>
              </a:rPr>
              <a:t>comfortable</a:t>
            </a:r>
            <a:r>
              <a:rPr lang="en-US" sz="1500" dirty="0">
                <a:solidFill>
                  <a:srgbClr val="0C234B"/>
                </a:solidFill>
              </a:rPr>
              <a:t> with their </a:t>
            </a:r>
            <a:r>
              <a:rPr lang="en-US" sz="1500" b="1" u="sng" dirty="0">
                <a:solidFill>
                  <a:srgbClr val="0C234B"/>
                </a:solidFill>
              </a:rPr>
              <a:t>knowledge</a:t>
            </a:r>
            <a:r>
              <a:rPr lang="en-US" sz="1500" b="1" dirty="0">
                <a:solidFill>
                  <a:srgbClr val="0C234B"/>
                </a:solidFill>
              </a:rPr>
              <a:t> of resources</a:t>
            </a:r>
          </a:p>
          <a:p>
            <a:pPr>
              <a:buFont typeface="Wingdings" panose="05000000000000000000" pitchFamily="2" charset="2"/>
              <a:buChar char="Ø"/>
            </a:pPr>
            <a:endParaRPr lang="en-US" sz="1500" dirty="0">
              <a:solidFill>
                <a:srgbClr val="0C234B"/>
              </a:solidFill>
            </a:endParaRPr>
          </a:p>
          <a:p>
            <a:pPr marL="0" indent="0">
              <a:buNone/>
            </a:pPr>
            <a:endParaRPr lang="en-US" sz="1200" u="sng" dirty="0">
              <a:solidFill>
                <a:srgbClr val="0C234B"/>
              </a:solidFill>
            </a:endParaRPr>
          </a:p>
          <a:p>
            <a:pPr marL="0" indent="0">
              <a:buNone/>
            </a:pPr>
            <a:endParaRPr lang="en-US" sz="1200" dirty="0"/>
          </a:p>
          <a:p>
            <a:pPr marL="0" indent="0">
              <a:buNone/>
            </a:pPr>
            <a:endParaRPr lang="en-US" sz="1200" dirty="0"/>
          </a:p>
          <a:p>
            <a:pPr marL="0" indent="0">
              <a:buNone/>
            </a:pPr>
            <a:endParaRPr lang="en-US" sz="12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7EB2E84-44EC-49B1-94AB-9D5F37EF7E71}"/>
              </a:ext>
            </a:extLst>
          </p:cNvPr>
          <p:cNvSpPr txBox="1"/>
          <p:nvPr/>
        </p:nvSpPr>
        <p:spPr bwMode="auto">
          <a:xfrm>
            <a:off x="7246620" y="4870836"/>
            <a:ext cx="1706880" cy="2154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38100" tIns="38100" rIns="38100" bIns="38100" numCol="1" rtlCol="0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n-US" sz="900" b="1" dirty="0">
                <a:solidFill>
                  <a:srgbClr val="0C234B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*as of 3/27/20, n=72</a:t>
            </a:r>
          </a:p>
        </p:txBody>
      </p:sp>
    </p:spTree>
    <p:extLst>
      <p:ext uri="{BB962C8B-B14F-4D97-AF65-F5344CB8AC3E}">
        <p14:creationId xmlns:p14="http://schemas.microsoft.com/office/powerpoint/2010/main" val="562782376"/>
      </p:ext>
    </p:extLst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C130048E-B389-4089-BFA1-49D26DFD68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131D21-4A4F-034C-896A-AD009F94F6BB}" type="slidenum">
              <a:rPr lang="en-US" smtClean="0"/>
              <a:t>2</a:t>
            </a:fld>
            <a:endParaRPr lang="en-US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F962B6FA-D68A-4179-A7E7-68A0929DC6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Resource Utilization – Preliminary Results</a:t>
            </a:r>
          </a:p>
        </p:txBody>
      </p:sp>
      <p:graphicFrame>
        <p:nvGraphicFramePr>
          <p:cNvPr id="12" name="Content Placeholder 11">
            <a:extLst>
              <a:ext uri="{FF2B5EF4-FFF2-40B4-BE49-F238E27FC236}">
                <a16:creationId xmlns:a16="http://schemas.microsoft.com/office/drawing/2014/main" id="{54543524-07AF-4116-8C30-869E2F5AB567}"/>
              </a:ext>
            </a:extLst>
          </p:cNvPr>
          <p:cNvGraphicFramePr>
            <a:graphicFrameLocks noGrp="1"/>
          </p:cNvGraphicFramePr>
          <p:nvPr>
            <p:ph idx="13"/>
            <p:extLst>
              <p:ext uri="{D42A27DB-BD31-4B8C-83A1-F6EECF244321}">
                <p14:modId xmlns:p14="http://schemas.microsoft.com/office/powerpoint/2010/main" val="1306260894"/>
              </p:ext>
            </p:extLst>
          </p:nvPr>
        </p:nvGraphicFramePr>
        <p:xfrm>
          <a:off x="4722813" y="853440"/>
          <a:ext cx="3600450" cy="38328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id="{05AD5F06-823A-4C22-A902-2CA016B96529}"/>
              </a:ext>
            </a:extLst>
          </p:cNvPr>
          <p:cNvSpPr txBox="1"/>
          <p:nvPr/>
        </p:nvSpPr>
        <p:spPr bwMode="auto">
          <a:xfrm>
            <a:off x="7246620" y="4870836"/>
            <a:ext cx="1706880" cy="2154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38100" tIns="38100" rIns="38100" bIns="38100" numCol="1" rtlCol="0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n-US" sz="900" b="1" dirty="0">
                <a:solidFill>
                  <a:srgbClr val="0C234B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*as of 3/27/20, n=72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11889B9-8B2D-44AA-BF88-065B2B9F69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5443" y="1005840"/>
            <a:ext cx="3599264" cy="3679878"/>
          </a:xfrm>
        </p:spPr>
        <p:txBody>
          <a:bodyPr>
            <a:normAutofit fontScale="85000" lnSpcReduction="20000"/>
          </a:bodyPr>
          <a:lstStyle/>
          <a:p>
            <a:pPr marL="0" indent="0" algn="ctr">
              <a:buNone/>
            </a:pPr>
            <a:r>
              <a:rPr lang="en-US" sz="1860" dirty="0">
                <a:solidFill>
                  <a:schemeClr val="accent4">
                    <a:lumMod val="65000"/>
                    <a:lumOff val="35000"/>
                  </a:schemeClr>
                </a:solidFill>
                <a:latin typeface="+mn-lt"/>
              </a:rPr>
              <a:t>Student Resource Utilization**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1860" dirty="0">
                <a:latin typeface="+mj-lt"/>
              </a:rPr>
              <a:t>Email Newsletters/Listservs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1860" dirty="0">
                <a:latin typeface="+mj-lt"/>
              </a:rPr>
              <a:t>Academic Advising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1860" dirty="0">
                <a:latin typeface="+mj-lt"/>
              </a:rPr>
              <a:t>Zoom Tutorials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1860" dirty="0" err="1">
                <a:latin typeface="+mj-lt"/>
              </a:rPr>
              <a:t>UArizona</a:t>
            </a:r>
            <a:r>
              <a:rPr lang="en-US" sz="1860" dirty="0">
                <a:latin typeface="+mj-lt"/>
              </a:rPr>
              <a:t> and CALS social media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1860" dirty="0">
                <a:latin typeface="+mj-lt"/>
              </a:rPr>
              <a:t>Office of Scholarships and Financial Aid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1860" dirty="0">
                <a:latin typeface="+mj-lt"/>
              </a:rPr>
              <a:t>Corporate Discounts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1860" dirty="0">
                <a:latin typeface="+mj-lt"/>
              </a:rPr>
              <a:t>Cultural Centers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1860" dirty="0">
                <a:latin typeface="+mj-lt"/>
              </a:rPr>
              <a:t>Campus Pantry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1860" dirty="0">
                <a:latin typeface="+mj-lt"/>
              </a:rPr>
              <a:t>UA Libraries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1860" dirty="0">
                <a:latin typeface="+mj-lt"/>
              </a:rPr>
              <a:t>Life Management Counseling or CAPS</a:t>
            </a:r>
          </a:p>
          <a:p>
            <a:pPr marL="0" indent="0">
              <a:buNone/>
            </a:pPr>
            <a:endParaRPr lang="en-US" sz="1600" dirty="0">
              <a:latin typeface="+mj-lt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74883B2-EAB9-4570-B154-50C2BA5368C8}"/>
              </a:ext>
            </a:extLst>
          </p:cNvPr>
          <p:cNvSpPr txBox="1"/>
          <p:nvPr/>
        </p:nvSpPr>
        <p:spPr bwMode="auto">
          <a:xfrm>
            <a:off x="175260" y="4876519"/>
            <a:ext cx="3599264" cy="2154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38100" tIns="38100" rIns="38100" bIns="38100" numCol="1" rtlCol="0" anchor="ctr" anchorCtr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sz="900" b="1" i="0" dirty="0">
                <a:solidFill>
                  <a:srgbClr val="0C234B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**Majority of students received survey through email</a:t>
            </a:r>
          </a:p>
        </p:txBody>
      </p:sp>
    </p:spTree>
    <p:extLst>
      <p:ext uri="{BB962C8B-B14F-4D97-AF65-F5344CB8AC3E}">
        <p14:creationId xmlns:p14="http://schemas.microsoft.com/office/powerpoint/2010/main" val="2316261970"/>
      </p:ext>
    </p:extLst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CD4072-28B9-44F7-AD9E-D76C1CDEF8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Student Challenges – Preliminary Results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1531417-8813-4B4B-B803-3BDBAF49D4A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8B17539-672D-2847-B799-9A2A8D95C747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7FD7D82-1337-4A8F-BAB0-91CD78ED152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209963" y="792480"/>
            <a:ext cx="6467763" cy="3787140"/>
          </a:xfrm>
        </p:spPr>
        <p:txBody>
          <a:bodyPr/>
          <a:lstStyle/>
          <a:p>
            <a:pPr algn="l"/>
            <a:r>
              <a:rPr lang="en-US" sz="1400" dirty="0"/>
              <a:t>Lack of in person interaction</a:t>
            </a:r>
          </a:p>
          <a:p>
            <a:pPr algn="l"/>
            <a:r>
              <a:rPr lang="en-US" sz="1400" dirty="0"/>
              <a:t>Prefer learning in person</a:t>
            </a:r>
          </a:p>
          <a:p>
            <a:pPr algn="l"/>
            <a:r>
              <a:rPr lang="en-US" sz="1400" dirty="0"/>
              <a:t>Difficulty studying and learning at home</a:t>
            </a:r>
          </a:p>
          <a:p>
            <a:pPr algn="l"/>
            <a:r>
              <a:rPr lang="en-US" sz="1400" dirty="0"/>
              <a:t>Increased time and effort for online courses</a:t>
            </a:r>
          </a:p>
          <a:p>
            <a:pPr algn="l"/>
            <a:r>
              <a:rPr lang="en-US" sz="1400" dirty="0"/>
              <a:t>Concern over ability to succeed online</a:t>
            </a:r>
          </a:p>
          <a:p>
            <a:pPr lvl="1" algn="l"/>
            <a:r>
              <a:rPr lang="en-US" sz="1200" dirty="0"/>
              <a:t>Need to boost GPA for Academic Eligibility</a:t>
            </a:r>
          </a:p>
          <a:p>
            <a:pPr lvl="1" algn="l"/>
            <a:r>
              <a:rPr lang="en-US" sz="1200" dirty="0"/>
              <a:t>Need to keep scholarships</a:t>
            </a:r>
          </a:p>
          <a:p>
            <a:pPr algn="l"/>
            <a:r>
              <a:rPr lang="en-US" sz="1400" dirty="0"/>
              <a:t>Stress/coping</a:t>
            </a:r>
          </a:p>
          <a:p>
            <a:pPr marL="0" lvl="1" indent="0" algn="l">
              <a:buNone/>
            </a:pPr>
            <a:r>
              <a:rPr lang="en-US" sz="1200" b="1" u="sng" dirty="0"/>
              <a:t>Advisors have shared the following student concerns:</a:t>
            </a:r>
          </a:p>
          <a:p>
            <a:pPr marL="171450" lvl="1" indent="-171450" algn="l">
              <a:buFont typeface="Courier New" panose="02070309020205020404" pitchFamily="49" charset="0"/>
              <a:buChar char="o"/>
            </a:pPr>
            <a:r>
              <a:rPr lang="en-US" sz="1200" dirty="0"/>
              <a:t>Lack of direct communication from instructors</a:t>
            </a:r>
          </a:p>
          <a:p>
            <a:pPr marL="171450" lvl="1" indent="-171450" algn="l">
              <a:buFont typeface="Courier New" panose="02070309020205020404" pitchFamily="49" charset="0"/>
              <a:buChar char="o"/>
            </a:pPr>
            <a:r>
              <a:rPr lang="en-US" sz="1200" dirty="0"/>
              <a:t>Obtaining belongings, both on and off campus</a:t>
            </a:r>
          </a:p>
          <a:p>
            <a:pPr marL="171450" lvl="1" indent="-171450" algn="l">
              <a:buFont typeface="Courier New" panose="02070309020205020404" pitchFamily="49" charset="0"/>
              <a:buChar char="o"/>
            </a:pPr>
            <a:r>
              <a:rPr lang="en-US" sz="1200" dirty="0"/>
              <a:t>Poor or lacking internet connection</a:t>
            </a:r>
          </a:p>
          <a:p>
            <a:pPr marL="171450" lvl="1" indent="-171450" algn="l">
              <a:buFont typeface="Courier New" panose="02070309020205020404" pitchFamily="49" charset="0"/>
              <a:buChar char="o"/>
            </a:pPr>
            <a:r>
              <a:rPr lang="en-US" sz="1200" dirty="0"/>
              <a:t>Policy confusion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03C08BC-9EA3-4EDC-886C-22EA31449A93}"/>
              </a:ext>
            </a:extLst>
          </p:cNvPr>
          <p:cNvSpPr txBox="1"/>
          <p:nvPr/>
        </p:nvSpPr>
        <p:spPr bwMode="auto">
          <a:xfrm>
            <a:off x="7246620" y="4870836"/>
            <a:ext cx="1706880" cy="2154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38100" tIns="38100" rIns="38100" bIns="38100" numCol="1" rtlCol="0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n-US" sz="900" b="1" dirty="0">
                <a:solidFill>
                  <a:srgbClr val="0C234B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*as of 3/27/20, n=53</a:t>
            </a:r>
          </a:p>
        </p:txBody>
      </p:sp>
    </p:spTree>
    <p:extLst>
      <p:ext uri="{BB962C8B-B14F-4D97-AF65-F5344CB8AC3E}">
        <p14:creationId xmlns:p14="http://schemas.microsoft.com/office/powerpoint/2010/main" val="2038442083"/>
      </p:ext>
    </p:extLst>
  </p:cSld>
  <p:clrMapOvr>
    <a:masterClrMapping/>
  </p:clrMapOvr>
  <p:transition/>
</p:sld>
</file>

<file path=ppt/theme/theme1.xml><?xml version="1.0" encoding="utf-8"?>
<a:theme xmlns:a="http://schemas.openxmlformats.org/drawingml/2006/main" name="Default - Title Slide">
  <a:themeElements>
    <a:clrScheme name="Default - Title Slid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- Title Slide">
      <a:majorFont>
        <a:latin typeface="Calibri"/>
        <a:ea typeface="ヒラギノ角ゴ ProN W3"/>
        <a:cs typeface="ヒラギノ角ゴ ProN W3"/>
      </a:majorFont>
      <a:minorFont>
        <a:latin typeface="Calibri"/>
        <a:ea typeface="ヒラギノ角ゴ ProN W3"/>
        <a:cs typeface="ヒラギノ角ゴ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lnDef>
    <a:txDef>
      <a:spPr bwMode="auto">
        <a:noFill/>
        <a:ln>
          <a:noFill/>
        </a:ln>
        <a:effectLst/>
        <a:extLst>
          <a:ext uri="{909E8E84-426E-40dd-AFC4-6F175D3DCCD1}">
            <a14:hiddenFill xmlns="" xmlns:a14="http://schemas.microsoft.com/office/drawing/2010/main">
              <a:solidFill>
                <a:srgbClr val="FFFFFF"/>
              </a:solidFill>
            </a14:hiddenFill>
          </a:ext>
          <a:ext uri="{91240B29-F687-4f45-9708-019B960494DF}">
            <a14:hiddenLine xmlns="" xmlns:a14="http://schemas.microsoft.com/office/drawing/2010/main" w="12700">
              <a:solidFill>
                <a:schemeClr val="tx1"/>
              </a:solidFill>
              <a:miter lim="800000"/>
              <a:headEnd/>
              <a:tailEnd/>
            </a14:hiddenLine>
          </a:ext>
          <a:ext uri="{AF507438-7753-43e0-B8FC-AC1667EBCBE1}">
            <a14:hiddenEffects xmlns="" xmlns:a14="http://schemas.microsoft.com/office/drawing/2010/main">
              <a:effectLst>
                <a:outerShdw blurRad="63500" dist="38099" dir="2700000" algn="ctr" rotWithShape="0">
                  <a:srgbClr val="000000">
                    <a:alpha val="74998"/>
                  </a:srgbClr>
                </a:outerShdw>
              </a:effectLst>
            </a14:hiddenEffects>
          </a:ext>
          <a:ext uri="{FAA26D3D-D897-4be2-8F04-BA451C77F1D7}">
            <ma14:placeholderFlag xmlns="" xmlns:ma14="http://schemas.microsoft.com/office/mac/drawingml/2011/main" val="1"/>
          </a:ext>
        </a:extLst>
      </a:spPr>
      <a:bodyPr vert="horz" wrap="square" lIns="38100" tIns="38100" rIns="38100" bIns="38100" numCol="1" anchor="ctr" anchorCtr="0" compatLnSpc="1">
        <a:prstTxWarp prst="textNoShape">
          <a:avLst/>
        </a:prstTxWarp>
      </a:bodyPr>
      <a:lstStyle>
        <a:defPPr>
          <a:defRPr sz="3400" b="0" i="0" dirty="0" smtClean="0">
            <a:latin typeface="Times New Roman"/>
          </a:defRPr>
        </a:defPPr>
      </a:lstStyle>
    </a:txDef>
  </a:objectDefaults>
  <a:extraClrSchemeLst>
    <a:extraClrScheme>
      <a:clrScheme name="Default - Title Slid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15345</TotalTime>
  <Pages>0</Pages>
  <Words>262</Words>
  <Characters>0</Characters>
  <Application>Microsoft Office PowerPoint</Application>
  <PresentationFormat>On-screen Show (16:9)</PresentationFormat>
  <Lines>0</Lines>
  <Paragraphs>49</Paragraphs>
  <Slides>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11" baseType="lpstr">
      <vt:lpstr>Arial</vt:lpstr>
      <vt:lpstr>Calibri</vt:lpstr>
      <vt:lpstr>Courier New</vt:lpstr>
      <vt:lpstr>Gill Sans</vt:lpstr>
      <vt:lpstr>Times New Roman</vt:lpstr>
      <vt:lpstr>Verdana</vt:lpstr>
      <vt:lpstr>Wingdings</vt:lpstr>
      <vt:lpstr>Default - Title Slide</vt:lpstr>
      <vt:lpstr>CALS Cares Survey Preliminary Results</vt:lpstr>
      <vt:lpstr>Resource Utilization – Preliminary Results</vt:lpstr>
      <vt:lpstr>Student Challenges – Preliminary Results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Mark Love</dc:creator>
  <cp:lastModifiedBy>Flink, Danielle - (danielleflink)</cp:lastModifiedBy>
  <cp:revision>258</cp:revision>
  <cp:lastPrinted>2014-05-13T16:42:03Z</cp:lastPrinted>
  <dcterms:modified xsi:type="dcterms:W3CDTF">2020-03-27T23:06:08Z</dcterms:modified>
</cp:coreProperties>
</file>