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tiff" ContentType="image/tif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5"/>
  </p:notesMasterIdLst>
  <p:handoutMasterIdLst>
    <p:handoutMasterId r:id="rId6"/>
  </p:handoutMasterIdLst>
  <p:sldIdLst>
    <p:sldId id="324" r:id="rId3"/>
    <p:sldId id="32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767" autoAdjust="0"/>
    <p:restoredTop sz="78861"/>
  </p:normalViewPr>
  <p:slideViewPr>
    <p:cSldViewPr snapToGrid="0">
      <p:cViewPr varScale="1">
        <p:scale>
          <a:sx n="65" d="100"/>
          <a:sy n="65" d="100"/>
        </p:scale>
        <p:origin x="-488" y="-120"/>
      </p:cViewPr>
      <p:guideLst>
        <p:guide orient="horz" pos="2160"/>
        <p:guide pos="3840"/>
      </p:guideLst>
    </p:cSldViewPr>
  </p:slid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313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D635FB-71FA-0641-9954-8655A0B9EC80}" type="datetimeFigureOut">
              <a:rPr lang="en-US" smtClean="0"/>
              <a:t>9/6/19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10D41F-7D58-534A-9FA2-9C8B97D378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6044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21615-FFB4-4233-B9FF-7CE1D72D460B}" type="datetimeFigureOut">
              <a:rPr lang="en-US" smtClean="0"/>
              <a:t>9/6/19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F29441-FC9E-4DBB-97F2-B3D9562E76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496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F29441-FC9E-4DBB-97F2-B3D9562E76C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215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668473-9A36-3249-B13D-85CDCE9BA1E2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2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07633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AE87CD-B2E1-3041-BE3E-DFE717A0F1F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9/6/19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EE932E-28F6-3D42-8417-A93BBB2B340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8995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AE87CD-B2E1-3041-BE3E-DFE717A0F1F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9/6/19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EE932E-28F6-3D42-8417-A93BBB2B340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78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AE87CD-B2E1-3041-BE3E-DFE717A0F1F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9/6/19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EE932E-28F6-3D42-8417-A93BBB2B340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3872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6D313-7248-ED44-A370-1004AD19AC71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9/6/19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0BC46-7354-0349-BB79-5B8428596FA7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4894932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6D313-7248-ED44-A370-1004AD19AC71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9/6/19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0BC46-7354-0349-BB79-5B8428596FA7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788432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6D313-7248-ED44-A370-1004AD19AC71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9/6/19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0BC46-7354-0349-BB79-5B8428596FA7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59076438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6D313-7248-ED44-A370-1004AD19AC71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9/6/19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0BC46-7354-0349-BB79-5B8428596FA7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355453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6D313-7248-ED44-A370-1004AD19AC71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9/6/19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0BC46-7354-0349-BB79-5B8428596FA7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228866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6D313-7248-ED44-A370-1004AD19AC71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9/6/19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0BC46-7354-0349-BB79-5B8428596FA7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783847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6D313-7248-ED44-A370-1004AD19AC71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9/6/19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0BC46-7354-0349-BB79-5B8428596FA7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5571251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6D313-7248-ED44-A370-1004AD19AC71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9/6/19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0BC46-7354-0349-BB79-5B8428596FA7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85213109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Clr>
                <a:srgbClr val="C00000"/>
              </a:buClr>
              <a:buFont typeface="LucidaGrande" charset="0"/>
              <a:buChar char="‣"/>
              <a:defRPr/>
            </a:lvl1pPr>
            <a:lvl2pPr marL="685800" indent="-228600">
              <a:buClr>
                <a:srgbClr val="C00000"/>
              </a:buClr>
              <a:buFont typeface="LucidaGrande" charset="0"/>
              <a:buChar char="‣"/>
              <a:defRPr/>
            </a:lvl2pPr>
            <a:lvl3pPr marL="1143000" indent="-228600">
              <a:buClr>
                <a:srgbClr val="C00000"/>
              </a:buClr>
              <a:buFont typeface="LucidaGrande" charset="0"/>
              <a:buChar char="‣"/>
              <a:defRPr/>
            </a:lvl3pPr>
            <a:lvl4pPr marL="1600200" indent="-228600">
              <a:buClr>
                <a:srgbClr val="C00000"/>
              </a:buClr>
              <a:buFont typeface="LucidaGrande" charset="0"/>
              <a:buChar char="‣"/>
              <a:defRPr/>
            </a:lvl4pPr>
            <a:lvl5pPr marL="2057400" indent="-228600">
              <a:buClr>
                <a:srgbClr val="C00000"/>
              </a:buClr>
              <a:buFont typeface="LucidaGrande" charset="0"/>
              <a:buChar char="‣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AE87CD-B2E1-3041-BE3E-DFE717A0F1F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9/6/19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EE932E-28F6-3D42-8417-A93BBB2B340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58339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6D313-7248-ED44-A370-1004AD19AC71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9/6/19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0BC46-7354-0349-BB79-5B8428596FA7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717445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6D313-7248-ED44-A370-1004AD19AC71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9/6/19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0BC46-7354-0349-BB79-5B8428596FA7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05873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6D313-7248-ED44-A370-1004AD19AC71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9/6/19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0BC46-7354-0349-BB79-5B8428596FA7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03875674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AE87CD-B2E1-3041-BE3E-DFE717A0F1F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9/6/19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EE932E-28F6-3D42-8417-A93BBB2B340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069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AE87CD-B2E1-3041-BE3E-DFE717A0F1F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9/6/19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EE932E-28F6-3D42-8417-A93BBB2B340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4927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AE87CD-B2E1-3041-BE3E-DFE717A0F1F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9/6/19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EE932E-28F6-3D42-8417-A93BBB2B340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4472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AE87CD-B2E1-3041-BE3E-DFE717A0F1F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9/6/19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EE932E-28F6-3D42-8417-A93BBB2B340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5249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AE87CD-B2E1-3041-BE3E-DFE717A0F1F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9/6/19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EE932E-28F6-3D42-8417-A93BBB2B340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062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AE87CD-B2E1-3041-BE3E-DFE717A0F1F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9/6/19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EE932E-28F6-3D42-8417-A93BBB2B340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9238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AE87CD-B2E1-3041-BE3E-DFE717A0F1F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9/6/19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EE932E-28F6-3D42-8417-A93BBB2B340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3163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AE87CD-B2E1-3041-BE3E-DFE717A0F1F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9/6/19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EE932E-28F6-3D42-8417-A93BBB2B340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275A">
                    <a:tint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275A">
                  <a:tint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6944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757F31-6972-0D4A-A86C-850E79F68DB0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9/6/19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CBC1B-659A-5545-B102-FD62F91B3388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5808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tiff"/><Relationship Id="rId5" Type="http://schemas.openxmlformats.org/officeDocument/2006/relationships/image" Target="../media/image3.jpg"/><Relationship Id="rId6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9283" y="1106903"/>
            <a:ext cx="7315200" cy="1812758"/>
          </a:xfrm>
        </p:spPr>
        <p:txBody>
          <a:bodyPr>
            <a:normAutofit/>
          </a:bodyPr>
          <a:lstStyle/>
          <a:p>
            <a:pPr algn="ctr"/>
            <a:r>
              <a:rPr lang="en-US" sz="5400" cap="all" dirty="0" smtClean="0">
                <a:solidFill>
                  <a:schemeClr val="bg1"/>
                </a:solidFill>
              </a:rPr>
              <a:t>Discovery to Practice</a:t>
            </a:r>
            <a:br>
              <a:rPr lang="en-US" sz="5400" cap="all" dirty="0" smtClean="0">
                <a:solidFill>
                  <a:schemeClr val="bg1"/>
                </a:solidFill>
              </a:rPr>
            </a:br>
            <a:r>
              <a:rPr lang="en-US" sz="5400" b="0" dirty="0" smtClean="0">
                <a:solidFill>
                  <a:schemeClr val="bg1"/>
                </a:solidFill>
              </a:rPr>
              <a:t>Workshop Series</a:t>
            </a:r>
            <a:endParaRPr lang="en-US" sz="5400" cap="all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026568" y="0"/>
            <a:ext cx="816543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899016" y="59447"/>
            <a:ext cx="816543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cap="all" dirty="0" smtClean="0">
                <a:solidFill>
                  <a:schemeClr val="bg1"/>
                </a:solidFill>
              </a:rPr>
              <a:t>ACBS 483 / 583</a:t>
            </a:r>
          </a:p>
          <a:p>
            <a:pPr algn="ctr"/>
            <a:r>
              <a:rPr lang="en-US" sz="4400" b="1" cap="all" dirty="0" smtClean="0">
                <a:solidFill>
                  <a:schemeClr val="bg1"/>
                </a:solidFill>
              </a:rPr>
              <a:t>Principles of </a:t>
            </a:r>
          </a:p>
          <a:p>
            <a:pPr algn="ctr"/>
            <a:r>
              <a:rPr lang="en-US" sz="4400" b="1" cap="all" dirty="0" smtClean="0">
                <a:solidFill>
                  <a:schemeClr val="bg1"/>
                </a:solidFill>
              </a:rPr>
              <a:t>Applied Primate Behavior </a:t>
            </a:r>
          </a:p>
          <a:p>
            <a:pPr algn="ctr"/>
            <a:r>
              <a:rPr lang="en-US" sz="4400" b="1" cap="all" dirty="0" smtClean="0">
                <a:solidFill>
                  <a:schemeClr val="bg1"/>
                </a:solidFill>
              </a:rPr>
              <a:t>&amp; Captive Management</a:t>
            </a:r>
            <a:endParaRPr lang="en-US" sz="4400" b="1" cap="all" dirty="0">
              <a:solidFill>
                <a:schemeClr val="bg1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7101" y="4705461"/>
            <a:ext cx="1584960" cy="219456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4016865" y="3406869"/>
            <a:ext cx="81654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solidFill>
                  <a:schemeClr val="bg1"/>
                </a:solidFill>
              </a:rPr>
              <a:t>Profs. </a:t>
            </a:r>
            <a:r>
              <a:rPr lang="en-US" sz="2800" i="1" dirty="0" err="1">
                <a:solidFill>
                  <a:schemeClr val="bg1"/>
                </a:solidFill>
              </a:rPr>
              <a:t>H.Dieter</a:t>
            </a:r>
            <a:r>
              <a:rPr lang="en-US" sz="2800" i="1" dirty="0">
                <a:solidFill>
                  <a:schemeClr val="bg1"/>
                </a:solidFill>
              </a:rPr>
              <a:t> &amp; </a:t>
            </a:r>
            <a:r>
              <a:rPr lang="en-US" sz="2800" i="1" dirty="0" err="1">
                <a:solidFill>
                  <a:schemeClr val="bg1"/>
                </a:solidFill>
              </a:rPr>
              <a:t>Netzin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</a:rPr>
              <a:t>Steklis</a:t>
            </a:r>
            <a:endParaRPr lang="en-US" sz="2800" i="1" dirty="0" smtClean="0">
              <a:solidFill>
                <a:schemeClr val="bg1"/>
              </a:solidFill>
            </a:endParaRPr>
          </a:p>
          <a:p>
            <a:pPr algn="ctr"/>
            <a:r>
              <a:rPr lang="en-US" sz="2800" i="1" dirty="0" err="1" smtClean="0">
                <a:solidFill>
                  <a:schemeClr val="bg1"/>
                </a:solidFill>
              </a:rPr>
              <a:t>Tu</a:t>
            </a:r>
            <a:r>
              <a:rPr lang="en-US" sz="2800" i="1" dirty="0" smtClean="0">
                <a:solidFill>
                  <a:schemeClr val="bg1"/>
                </a:solidFill>
              </a:rPr>
              <a:t>-Thu   2 </a:t>
            </a:r>
            <a:r>
              <a:rPr lang="en-US" sz="2800" i="1" dirty="0">
                <a:solidFill>
                  <a:schemeClr val="bg1"/>
                </a:solidFill>
              </a:rPr>
              <a:t>- </a:t>
            </a:r>
            <a:r>
              <a:rPr lang="en-US" sz="2800" i="1" dirty="0" smtClean="0">
                <a:solidFill>
                  <a:schemeClr val="bg1"/>
                </a:solidFill>
              </a:rPr>
              <a:t>3:15 pm</a:t>
            </a:r>
            <a:endParaRPr lang="en-US" sz="2800" i="1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16865" y="5255556"/>
            <a:ext cx="81654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Start to build your career in primate care.</a:t>
            </a:r>
          </a:p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Learn how to promote welfare of monkeys and apes in zoos, sanctuaries, and research labs.</a:t>
            </a:r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081" y="87639"/>
            <a:ext cx="3862784" cy="782214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4" y="920415"/>
            <a:ext cx="3997174" cy="368680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889" b="6167"/>
          <a:stretch/>
        </p:blipFill>
        <p:spPr>
          <a:xfrm>
            <a:off x="29394" y="4421599"/>
            <a:ext cx="4016865" cy="2436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043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094154" y="603086"/>
            <a:ext cx="9855200" cy="566441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4154" y="1415886"/>
            <a:ext cx="3595561" cy="428413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 smtClean="0"/>
              <a:t>[1] ACBS 483 </a:t>
            </a:r>
            <a:r>
              <a:rPr lang="en-US" b="1" dirty="0"/>
              <a:t>/</a:t>
            </a:r>
            <a:r>
              <a:rPr lang="en-US" b="1" dirty="0" smtClean="0"/>
              <a:t>583                  Principles of Applied Primate </a:t>
            </a:r>
            <a:r>
              <a:rPr lang="en-US" b="1" dirty="0"/>
              <a:t>Behavior </a:t>
            </a:r>
            <a:r>
              <a:rPr lang="en-US" b="1" dirty="0" smtClean="0"/>
              <a:t>and Captive Management</a:t>
            </a:r>
          </a:p>
          <a:p>
            <a:pPr lvl="1"/>
            <a:r>
              <a:rPr lang="en-US" b="1" dirty="0" smtClean="0">
                <a:solidFill>
                  <a:srgbClr val="7030A0"/>
                </a:solidFill>
              </a:rPr>
              <a:t>Fall  </a:t>
            </a:r>
            <a:r>
              <a:rPr lang="en-US" b="1" dirty="0" err="1" smtClean="0">
                <a:solidFill>
                  <a:srgbClr val="7030A0"/>
                </a:solidFill>
              </a:rPr>
              <a:t>Tu</a:t>
            </a:r>
            <a:r>
              <a:rPr lang="en-US" b="1" dirty="0" smtClean="0">
                <a:solidFill>
                  <a:srgbClr val="7030A0"/>
                </a:solidFill>
              </a:rPr>
              <a:t>-Thu </a:t>
            </a:r>
            <a:r>
              <a:rPr lang="en-US" b="1" dirty="0" smtClean="0">
                <a:solidFill>
                  <a:srgbClr val="7030A0"/>
                </a:solidFill>
              </a:rPr>
              <a:t>9:30-</a:t>
            </a:r>
            <a:r>
              <a:rPr lang="en-US" b="1" dirty="0" smtClean="0">
                <a:solidFill>
                  <a:srgbClr val="7030A0"/>
                </a:solidFill>
              </a:rPr>
              <a:t>10</a:t>
            </a:r>
            <a:r>
              <a:rPr lang="en-US" b="1" dirty="0" smtClean="0">
                <a:solidFill>
                  <a:srgbClr val="7030A0"/>
                </a:solidFill>
              </a:rPr>
              <a:t>:15am</a:t>
            </a: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[2] ACBS 484 /584                   Applied </a:t>
            </a:r>
            <a:r>
              <a:rPr lang="en-US" b="1" dirty="0"/>
              <a:t>Captive Primate Behavior in </a:t>
            </a:r>
            <a:r>
              <a:rPr lang="en-US" b="1" dirty="0" smtClean="0"/>
              <a:t>Practice (with primate site visits)</a:t>
            </a:r>
          </a:p>
          <a:p>
            <a:pPr lvl="1"/>
            <a:r>
              <a:rPr lang="en-US" b="1" dirty="0" smtClean="0">
                <a:solidFill>
                  <a:srgbClr val="7030A0"/>
                </a:solidFill>
              </a:rPr>
              <a:t>Spring Thu 2-5pm</a:t>
            </a:r>
          </a:p>
          <a:p>
            <a:pPr lvl="1"/>
            <a:endParaRPr lang="en-US" b="1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6509" y="1210041"/>
            <a:ext cx="6288257" cy="505745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4836860" y="1290756"/>
            <a:ext cx="3028209" cy="2448014"/>
          </a:xfrm>
          <a:prstGeom prst="rect">
            <a:avLst/>
          </a:prstGeom>
          <a:solidFill>
            <a:srgbClr val="68346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prstClr val="white"/>
              </a:solidFill>
              <a:latin typeface="Calibri"/>
            </a:endParaRPr>
          </a:p>
          <a:p>
            <a:pPr algn="ctr"/>
            <a:endParaRPr lang="en-US" dirty="0">
              <a:solidFill>
                <a:prstClr val="white"/>
              </a:solidFill>
              <a:latin typeface="Calibri"/>
            </a:endParaRPr>
          </a:p>
          <a:p>
            <a:pPr algn="ctr"/>
            <a:endParaRPr lang="en-US" dirty="0" smtClean="0">
              <a:solidFill>
                <a:prstClr val="white"/>
              </a:solidFill>
              <a:latin typeface="Calibri"/>
            </a:endParaRPr>
          </a:p>
          <a:p>
            <a:pPr algn="ctr"/>
            <a:r>
              <a:rPr lang="en-US" sz="2000" dirty="0" smtClean="0">
                <a:solidFill>
                  <a:prstClr val="white"/>
                </a:solidFill>
                <a:latin typeface="Calibri"/>
              </a:rPr>
              <a:t>Applied Primate Behavior, Captive Management</a:t>
            </a:r>
          </a:p>
          <a:p>
            <a:pPr algn="ctr"/>
            <a:r>
              <a:rPr lang="en-US" sz="2000" dirty="0">
                <a:solidFill>
                  <a:prstClr val="white"/>
                </a:solidFill>
                <a:latin typeface="Calibri"/>
              </a:rPr>
              <a:t>a</a:t>
            </a:r>
            <a:r>
              <a:rPr lang="en-US" sz="2000" dirty="0" smtClean="0">
                <a:solidFill>
                  <a:prstClr val="white"/>
                </a:solidFill>
                <a:latin typeface="Calibri"/>
              </a:rPr>
              <a:t>nd Welfare</a:t>
            </a:r>
          </a:p>
          <a:p>
            <a:pPr algn="ctr"/>
            <a:r>
              <a:rPr lang="en-US" sz="2000" dirty="0" smtClean="0">
                <a:solidFill>
                  <a:prstClr val="white"/>
                </a:solidFill>
                <a:latin typeface="Calibri"/>
              </a:rPr>
              <a:t>Series</a:t>
            </a:r>
          </a:p>
          <a:p>
            <a:pPr algn="ctr"/>
            <a:r>
              <a:rPr lang="en-US" sz="1400" dirty="0" smtClean="0">
                <a:solidFill>
                  <a:prstClr val="white"/>
                </a:solidFill>
                <a:latin typeface="Calibri"/>
              </a:rPr>
              <a:t>Profs Dieter &amp; </a:t>
            </a:r>
            <a:r>
              <a:rPr lang="en-US" sz="1400" dirty="0" err="1" smtClean="0">
                <a:solidFill>
                  <a:prstClr val="white"/>
                </a:solidFill>
                <a:latin typeface="Calibri"/>
              </a:rPr>
              <a:t>Netzin</a:t>
            </a:r>
            <a:r>
              <a:rPr lang="en-US" sz="1400" dirty="0" smtClean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1400" dirty="0" err="1" smtClean="0">
                <a:solidFill>
                  <a:prstClr val="white"/>
                </a:solidFill>
                <a:latin typeface="Calibri"/>
              </a:rPr>
              <a:t>Steklis</a:t>
            </a:r>
            <a:endParaRPr lang="en-US" sz="1400" dirty="0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61862" y="3582797"/>
            <a:ext cx="1051146" cy="128996"/>
          </a:xfrm>
          <a:prstGeom prst="rect">
            <a:avLst/>
          </a:prstGeom>
          <a:effectLst>
            <a:softEdge rad="0"/>
          </a:effectLst>
        </p:spPr>
      </p:pic>
      <p:pic>
        <p:nvPicPr>
          <p:cNvPr id="1026" name="Picture 2" descr="elated image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65" t="7329" r="22748" b="1"/>
          <a:stretch/>
        </p:blipFill>
        <p:spPr bwMode="auto">
          <a:xfrm>
            <a:off x="4955394" y="1415886"/>
            <a:ext cx="727694" cy="660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801622" y="1415886"/>
            <a:ext cx="15680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solidFill>
                  <a:prstClr val="white"/>
                </a:solidFill>
                <a:latin typeface="Calibri"/>
              </a:rPr>
              <a:t>ACBS 483/583 </a:t>
            </a:r>
          </a:p>
          <a:p>
            <a:pPr algn="ctr"/>
            <a:r>
              <a:rPr lang="en-US" dirty="0">
                <a:solidFill>
                  <a:prstClr val="white"/>
                </a:solidFill>
                <a:latin typeface="Calibri"/>
              </a:rPr>
              <a:t>ACBS 484/584</a:t>
            </a:r>
          </a:p>
          <a:p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94154" y="603086"/>
            <a:ext cx="9855200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prstClr val="black"/>
                </a:solidFill>
                <a:latin typeface="Calibri"/>
              </a:rPr>
              <a:t>Do you want to work with Primates?  Enroll today!!!</a:t>
            </a:r>
            <a:endParaRPr lang="en-US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88689" y="5700020"/>
            <a:ext cx="2733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  <a:latin typeface="Calibri"/>
              </a:rPr>
              <a:t>Take just [1] or take 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[</a:t>
            </a:r>
            <a:r>
              <a:rPr lang="en-US" dirty="0" smtClean="0">
                <a:solidFill>
                  <a:prstClr val="black"/>
                </a:solidFill>
                <a:latin typeface="Calibri"/>
              </a:rPr>
              <a:t>1]</a:t>
            </a:r>
            <a:r>
              <a:rPr lang="en-US" dirty="0">
                <a:solidFill>
                  <a:prstClr val="black"/>
                </a:solidFill>
                <a:latin typeface="Calibri"/>
              </a:rPr>
              <a:t>+</a:t>
            </a:r>
            <a:r>
              <a:rPr lang="en-US" dirty="0" smtClean="0">
                <a:solidFill>
                  <a:prstClr val="black"/>
                </a:solidFill>
                <a:latin typeface="Calibri"/>
              </a:rPr>
              <a:t>[2]  </a:t>
            </a:r>
            <a:endParaRPr lang="en-US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873280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UA Color Palette">
      <a:dk1>
        <a:srgbClr val="00275A"/>
      </a:dk1>
      <a:lt1>
        <a:srgbClr val="FFFFFF"/>
      </a:lt1>
      <a:dk2>
        <a:srgbClr val="001C48"/>
      </a:dk2>
      <a:lt2>
        <a:srgbClr val="F3EDE5"/>
      </a:lt2>
      <a:accent1>
        <a:srgbClr val="AB0520"/>
      </a:accent1>
      <a:accent2>
        <a:srgbClr val="378DBD"/>
      </a:accent2>
      <a:accent3>
        <a:srgbClr val="81D3EB"/>
      </a:accent3>
      <a:accent4>
        <a:srgbClr val="E2E9EB"/>
      </a:accent4>
      <a:accent5>
        <a:srgbClr val="EF4056"/>
      </a:accent5>
      <a:accent6>
        <a:srgbClr val="70B865"/>
      </a:accent6>
      <a:hlink>
        <a:srgbClr val="8B0015"/>
      </a:hlink>
      <a:folHlink>
        <a:srgbClr val="EF4056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1997</TotalTime>
  <Words>158</Words>
  <Application>Microsoft Macintosh PowerPoint</Application>
  <PresentationFormat>Custom</PresentationFormat>
  <Paragraphs>26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1_Office Theme</vt:lpstr>
      <vt:lpstr>2_Office Theme</vt:lpstr>
      <vt:lpstr>Discovery to Practice Workshop Series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Recruitment</dc:title>
  <dc:creator>Staten, Michael E - (statenm)</dc:creator>
  <cp:lastModifiedBy>Netzin Steklis</cp:lastModifiedBy>
  <cp:revision>139</cp:revision>
  <cp:lastPrinted>2017-08-28T15:30:35Z</cp:lastPrinted>
  <dcterms:created xsi:type="dcterms:W3CDTF">2017-03-23T17:52:07Z</dcterms:created>
  <dcterms:modified xsi:type="dcterms:W3CDTF">2019-09-06T16:37:50Z</dcterms:modified>
</cp:coreProperties>
</file>