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2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61" autoAdjust="0"/>
    <p:restoredTop sz="92014"/>
  </p:normalViewPr>
  <p:slideViewPr>
    <p:cSldViewPr snapToGrid="0">
      <p:cViewPr>
        <p:scale>
          <a:sx n="73" d="100"/>
          <a:sy n="73" d="100"/>
        </p:scale>
        <p:origin x="400" y="560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635FB-71FA-0641-9954-8655A0B9EC80}" type="datetimeFigureOut">
              <a:rPr lang="en-US" smtClean="0"/>
              <a:t>4/13/19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0D41F-7D58-534A-9FA2-9C8B97D378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604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21615-FFB4-4233-B9FF-7CE1D72D460B}" type="datetimeFigureOut">
              <a:rPr lang="en-US" smtClean="0"/>
              <a:t>4/13/19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29441-FC9E-4DBB-97F2-B3D9562E7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496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29441-FC9E-4DBB-97F2-B3D9562E76C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264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899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78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87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rgbClr val="C00000"/>
              </a:buClr>
              <a:buFont typeface="LucidaGrande" charset="0"/>
              <a:buChar char="‣"/>
              <a:defRPr/>
            </a:lvl1pPr>
            <a:lvl2pPr marL="685800" indent="-228600">
              <a:buClr>
                <a:srgbClr val="C00000"/>
              </a:buClr>
              <a:buFont typeface="LucidaGrande" charset="0"/>
              <a:buChar char="‣"/>
              <a:defRPr/>
            </a:lvl2pPr>
            <a:lvl3pPr marL="1143000" indent="-228600">
              <a:buClr>
                <a:srgbClr val="C00000"/>
              </a:buClr>
              <a:buFont typeface="LucidaGrande" charset="0"/>
              <a:buChar char="‣"/>
              <a:defRPr/>
            </a:lvl3pPr>
            <a:lvl4pPr marL="1600200" indent="-228600">
              <a:buClr>
                <a:srgbClr val="C00000"/>
              </a:buClr>
              <a:buFont typeface="LucidaGrande" charset="0"/>
              <a:buChar char="‣"/>
              <a:defRPr/>
            </a:lvl4pPr>
            <a:lvl5pPr marL="2057400" indent="-228600">
              <a:buClr>
                <a:srgbClr val="C00000"/>
              </a:buClr>
              <a:buFont typeface="LucidaGrande" charset="0"/>
              <a:buChar char="‣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8339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06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492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447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5249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06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92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3163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94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tif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50600" b="-1259"/>
          <a:stretch/>
        </p:blipFill>
        <p:spPr>
          <a:xfrm>
            <a:off x="-436098" y="1164927"/>
            <a:ext cx="5225352" cy="309277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15" t="1619"/>
          <a:stretch/>
        </p:blipFill>
        <p:spPr>
          <a:xfrm flipH="1">
            <a:off x="-320842" y="4008997"/>
            <a:ext cx="4994840" cy="295701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026568" y="0"/>
            <a:ext cx="816543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6271" y="53142"/>
            <a:ext cx="8155729" cy="1911631"/>
          </a:xfrm>
          <a:ln w="47625">
            <a:noFill/>
          </a:ln>
        </p:spPr>
        <p:txBody>
          <a:bodyPr>
            <a:noAutofit/>
          </a:bodyPr>
          <a:lstStyle/>
          <a:p>
            <a:pPr algn="ctr"/>
            <a:r>
              <a:rPr lang="en-US" sz="3600" cap="all" dirty="0" smtClean="0">
                <a:solidFill>
                  <a:schemeClr val="bg1"/>
                </a:solidFill>
              </a:rPr>
              <a:t>ACBS 160 D1</a:t>
            </a:r>
            <a:br>
              <a:rPr lang="en-US" sz="3600" cap="all" dirty="0" smtClean="0">
                <a:solidFill>
                  <a:schemeClr val="bg1"/>
                </a:solidFill>
              </a:rPr>
            </a:br>
            <a:r>
              <a:rPr lang="en-US" sz="3600" cap="all" dirty="0">
                <a:solidFill>
                  <a:schemeClr val="bg1"/>
                </a:solidFill>
              </a:rPr>
              <a:t>Human and Animal Interrelationships </a:t>
            </a:r>
            <a:r>
              <a:rPr lang="en-US" sz="3600" cap="all" dirty="0" smtClean="0">
                <a:solidFill>
                  <a:schemeClr val="bg1"/>
                </a:solidFill>
              </a:rPr>
              <a:t/>
            </a:r>
            <a:br>
              <a:rPr lang="en-US" sz="3600" cap="all" dirty="0" smtClean="0">
                <a:solidFill>
                  <a:schemeClr val="bg1"/>
                </a:solidFill>
              </a:rPr>
            </a:br>
            <a:r>
              <a:rPr lang="en-US" sz="2400" cap="all" dirty="0" smtClean="0">
                <a:solidFill>
                  <a:schemeClr val="bg1"/>
                </a:solidFill>
              </a:rPr>
              <a:t>from </a:t>
            </a:r>
            <a:r>
              <a:rPr lang="en-US" sz="2400" cap="all" dirty="0">
                <a:solidFill>
                  <a:schemeClr val="bg1"/>
                </a:solidFill>
              </a:rPr>
              <a:t>Domestication to the </a:t>
            </a:r>
            <a:r>
              <a:rPr lang="en-US" sz="2400" cap="all" dirty="0" smtClean="0">
                <a:solidFill>
                  <a:schemeClr val="bg1"/>
                </a:solidFill>
              </a:rPr>
              <a:t>Present</a:t>
            </a:r>
            <a:endParaRPr lang="en-US" sz="3600" cap="all" dirty="0">
              <a:solidFill>
                <a:schemeClr val="bg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7101" y="4705461"/>
            <a:ext cx="1584960" cy="21945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036271" y="1910842"/>
            <a:ext cx="8165432" cy="3547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FF0000"/>
                </a:solidFill>
              </a:rPr>
              <a:t>Fulfills </a:t>
            </a:r>
            <a:r>
              <a:rPr lang="en-US" sz="2800" i="1" dirty="0" smtClean="0">
                <a:solidFill>
                  <a:srgbClr val="FF0000"/>
                </a:solidFill>
              </a:rPr>
              <a:t>your Gen </a:t>
            </a:r>
            <a:r>
              <a:rPr lang="en-US" sz="2800" i="1" dirty="0">
                <a:solidFill>
                  <a:srgbClr val="FF0000"/>
                </a:solidFill>
              </a:rPr>
              <a:t>Ed </a:t>
            </a:r>
            <a:r>
              <a:rPr lang="en-US" sz="2800" i="1" dirty="0" smtClean="0">
                <a:solidFill>
                  <a:srgbClr val="FF0000"/>
                </a:solidFill>
              </a:rPr>
              <a:t>requirement: Tier I-TRADS</a:t>
            </a:r>
            <a:endParaRPr lang="en-US" sz="2800" i="1" dirty="0">
              <a:solidFill>
                <a:srgbClr val="FF0000"/>
              </a:solidFill>
            </a:endParaRPr>
          </a:p>
          <a:p>
            <a:pPr algn="ctr"/>
            <a:endParaRPr lang="en-US" sz="1050" i="1" dirty="0" smtClean="0">
              <a:solidFill>
                <a:schemeClr val="bg1"/>
              </a:solidFill>
            </a:endParaRPr>
          </a:p>
          <a:p>
            <a:pPr algn="ctr"/>
            <a:r>
              <a:rPr lang="en-US" sz="2800" i="1" dirty="0" smtClean="0">
                <a:solidFill>
                  <a:schemeClr val="bg1"/>
                </a:solidFill>
              </a:rPr>
              <a:t>Profs. </a:t>
            </a:r>
            <a:r>
              <a:rPr lang="en-US" sz="2800" i="1" dirty="0" err="1" smtClean="0">
                <a:solidFill>
                  <a:schemeClr val="bg1"/>
                </a:solidFill>
              </a:rPr>
              <a:t>H.Dieter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>
                <a:solidFill>
                  <a:schemeClr val="bg1"/>
                </a:solidFill>
              </a:rPr>
              <a:t>&amp; </a:t>
            </a:r>
            <a:r>
              <a:rPr lang="en-US" sz="2800" i="1" dirty="0" err="1">
                <a:solidFill>
                  <a:schemeClr val="bg1"/>
                </a:solidFill>
              </a:rPr>
              <a:t>Netzin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Steklis</a:t>
            </a:r>
            <a:endParaRPr lang="en-US" sz="2800" i="1" dirty="0" smtClean="0">
              <a:solidFill>
                <a:schemeClr val="bg1"/>
              </a:solidFill>
            </a:endParaRPr>
          </a:p>
          <a:p>
            <a:pPr algn="ctr"/>
            <a:r>
              <a:rPr lang="en-US" i="1" dirty="0" smtClean="0">
                <a:solidFill>
                  <a:schemeClr val="bg1"/>
                </a:solidFill>
              </a:rPr>
              <a:t>Select one of these options:</a:t>
            </a:r>
            <a:endParaRPr lang="en-US" i="1" dirty="0">
              <a:solidFill>
                <a:schemeClr val="bg1"/>
              </a:solidFill>
            </a:endParaRPr>
          </a:p>
          <a:p>
            <a:pPr algn="ctr"/>
            <a:r>
              <a:rPr lang="en-US" sz="2800" i="1" dirty="0" smtClean="0">
                <a:solidFill>
                  <a:schemeClr val="bg1"/>
                </a:solidFill>
              </a:rPr>
              <a:t>Mon-Wed-Fri </a:t>
            </a:r>
            <a:r>
              <a:rPr lang="en-US" sz="2800" i="1" dirty="0" smtClean="0">
                <a:solidFill>
                  <a:schemeClr val="bg1"/>
                </a:solidFill>
              </a:rPr>
              <a:t>  </a:t>
            </a:r>
            <a:r>
              <a:rPr lang="en-US" sz="2800" i="1" dirty="0" smtClean="0">
                <a:solidFill>
                  <a:schemeClr val="bg1"/>
                </a:solidFill>
              </a:rPr>
              <a:t>8 </a:t>
            </a:r>
            <a:r>
              <a:rPr lang="en-US" sz="2800" i="1" dirty="0" smtClean="0">
                <a:solidFill>
                  <a:schemeClr val="bg1"/>
                </a:solidFill>
              </a:rPr>
              <a:t>- 8:50 am  </a:t>
            </a:r>
            <a:r>
              <a:rPr lang="en-US" sz="2800" i="1" dirty="0" smtClean="0">
                <a:solidFill>
                  <a:schemeClr val="bg1"/>
                </a:solidFill>
              </a:rPr>
              <a:t>|  </a:t>
            </a:r>
            <a:r>
              <a:rPr lang="en-US" sz="2800" i="1" dirty="0" smtClean="0">
                <a:solidFill>
                  <a:schemeClr val="bg1"/>
                </a:solidFill>
              </a:rPr>
              <a:t>ENR2</a:t>
            </a:r>
            <a:r>
              <a:rPr lang="en-US" sz="2800" i="1" dirty="0" smtClean="0">
                <a:solidFill>
                  <a:schemeClr val="bg1"/>
                </a:solidFill>
              </a:rPr>
              <a:t>-Rm N120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</a:rPr>
              <a:t>Mon-Wed-Fri   </a:t>
            </a:r>
            <a:r>
              <a:rPr lang="en-US" sz="2800" i="1" dirty="0" smtClean="0">
                <a:solidFill>
                  <a:schemeClr val="bg1"/>
                </a:solidFill>
              </a:rPr>
              <a:t>10 - 10:50 am  </a:t>
            </a:r>
            <a:r>
              <a:rPr lang="en-US" sz="2800" i="1" dirty="0">
                <a:solidFill>
                  <a:schemeClr val="bg1"/>
                </a:solidFill>
              </a:rPr>
              <a:t>|  </a:t>
            </a:r>
            <a:r>
              <a:rPr lang="en-US" sz="2800" i="1" dirty="0" smtClean="0">
                <a:solidFill>
                  <a:schemeClr val="bg1"/>
                </a:solidFill>
              </a:rPr>
              <a:t>Gallagher Theater</a:t>
            </a:r>
          </a:p>
          <a:p>
            <a:pPr algn="ctr"/>
            <a:r>
              <a:rPr lang="en-US" sz="2800" i="1" dirty="0" smtClean="0">
                <a:solidFill>
                  <a:schemeClr val="bg1"/>
                </a:solidFill>
              </a:rPr>
              <a:t>Fully online</a:t>
            </a:r>
            <a:endParaRPr lang="en-US" sz="2800" i="1" dirty="0">
              <a:solidFill>
                <a:schemeClr val="bg1"/>
              </a:solidFill>
            </a:endParaRPr>
          </a:p>
          <a:p>
            <a:pPr algn="ctr"/>
            <a:endParaRPr lang="en-US" sz="2800" i="1" dirty="0" smtClean="0">
              <a:solidFill>
                <a:schemeClr val="bg1"/>
              </a:solidFill>
            </a:endParaRPr>
          </a:p>
          <a:p>
            <a:pPr algn="ctr"/>
            <a:endParaRPr lang="en-US" sz="2800" i="1" dirty="0" smtClean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36271" y="5137747"/>
            <a:ext cx="81654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Ever wonder …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</a:rPr>
              <a:t>• Is </a:t>
            </a:r>
            <a:r>
              <a:rPr lang="en-US" sz="2400" dirty="0" smtClean="0">
                <a:solidFill>
                  <a:srgbClr val="FF0000"/>
                </a:solidFill>
              </a:rPr>
              <a:t>my dog </a:t>
            </a:r>
            <a:r>
              <a:rPr lang="en-US" sz="2400" dirty="0">
                <a:solidFill>
                  <a:srgbClr val="FF0000"/>
                </a:solidFill>
              </a:rPr>
              <a:t>really a small wolf?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</a:rPr>
              <a:t>• How did horses change the course of all </a:t>
            </a:r>
            <a:r>
              <a:rPr lang="en-US" sz="2400" dirty="0" smtClean="0">
                <a:solidFill>
                  <a:srgbClr val="FF0000"/>
                </a:solidFill>
              </a:rPr>
              <a:t>human civilization</a:t>
            </a:r>
            <a:r>
              <a:rPr lang="en-US" sz="2400" dirty="0">
                <a:solidFill>
                  <a:srgbClr val="FF0000"/>
                </a:solidFill>
              </a:rPr>
              <a:t>?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</a:rPr>
              <a:t>• </a:t>
            </a:r>
            <a:r>
              <a:rPr lang="en-US" sz="2400" dirty="0" smtClean="0">
                <a:solidFill>
                  <a:srgbClr val="FF0000"/>
                </a:solidFill>
              </a:rPr>
              <a:t>Should I </a:t>
            </a:r>
            <a:r>
              <a:rPr lang="en-US" sz="2400" dirty="0">
                <a:solidFill>
                  <a:srgbClr val="FF0000"/>
                </a:solidFill>
              </a:rPr>
              <a:t>worship </a:t>
            </a:r>
            <a:r>
              <a:rPr lang="en-US" sz="2400" dirty="0" smtClean="0">
                <a:solidFill>
                  <a:srgbClr val="FF0000"/>
                </a:solidFill>
              </a:rPr>
              <a:t>my cat </a:t>
            </a:r>
            <a:r>
              <a:rPr lang="en-US" sz="2400" dirty="0">
                <a:solidFill>
                  <a:srgbClr val="FF0000"/>
                </a:solidFill>
              </a:rPr>
              <a:t>like Ancient </a:t>
            </a:r>
            <a:r>
              <a:rPr lang="en-US" sz="2400" dirty="0" smtClean="0">
                <a:solidFill>
                  <a:srgbClr val="FF0000"/>
                </a:solidFill>
              </a:rPr>
              <a:t>Egyptians did?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58" y="4008997"/>
            <a:ext cx="241001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Enroll </a:t>
            </a:r>
            <a:r>
              <a:rPr lang="en-US" sz="3200" b="1" smtClean="0">
                <a:solidFill>
                  <a:srgbClr val="C00000"/>
                </a:solidFill>
              </a:rPr>
              <a:t>now </a:t>
            </a:r>
            <a:endParaRPr lang="en-US" sz="3200" b="1">
              <a:solidFill>
                <a:srgbClr val="C00000"/>
              </a:solidFill>
            </a:endParaRPr>
          </a:p>
          <a:p>
            <a:r>
              <a:rPr lang="en-US" sz="3200" b="1" dirty="0" smtClean="0">
                <a:solidFill>
                  <a:srgbClr val="C00000"/>
                </a:solidFill>
              </a:rPr>
              <a:t>for Fall 2019!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16330"/>
            <a:ext cx="3862784" cy="782214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66845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UA Color Palette">
      <a:dk1>
        <a:srgbClr val="00275A"/>
      </a:dk1>
      <a:lt1>
        <a:srgbClr val="FFFFFF"/>
      </a:lt1>
      <a:dk2>
        <a:srgbClr val="001C48"/>
      </a:dk2>
      <a:lt2>
        <a:srgbClr val="F3EDE5"/>
      </a:lt2>
      <a:accent1>
        <a:srgbClr val="AB0520"/>
      </a:accent1>
      <a:accent2>
        <a:srgbClr val="378DBD"/>
      </a:accent2>
      <a:accent3>
        <a:srgbClr val="81D3EB"/>
      </a:accent3>
      <a:accent4>
        <a:srgbClr val="E2E9EB"/>
      </a:accent4>
      <a:accent5>
        <a:srgbClr val="EF4056"/>
      </a:accent5>
      <a:accent6>
        <a:srgbClr val="70B865"/>
      </a:accent6>
      <a:hlink>
        <a:srgbClr val="8B0015"/>
      </a:hlink>
      <a:folHlink>
        <a:srgbClr val="EF4056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83</Words>
  <Application>Microsoft Macintosh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LucidaGrande</vt:lpstr>
      <vt:lpstr>Arial</vt:lpstr>
      <vt:lpstr>1_Office Theme</vt:lpstr>
      <vt:lpstr>ACBS 160 D1 Human and Animal Interrelationships  from Domestication to the Present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Recruitment</dc:title>
  <dc:creator>Staten, Michael E - (statenm)</dc:creator>
  <cp:lastModifiedBy>Netzin</cp:lastModifiedBy>
  <cp:revision>145</cp:revision>
  <cp:lastPrinted>2019-01-16T14:48:04Z</cp:lastPrinted>
  <dcterms:created xsi:type="dcterms:W3CDTF">2017-03-23T17:52:07Z</dcterms:created>
  <dcterms:modified xsi:type="dcterms:W3CDTF">2019-04-14T02:13:48Z</dcterms:modified>
</cp:coreProperties>
</file>