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9" r:id="rId3"/>
    <p:sldId id="260" r:id="rId4"/>
    <p:sldId id="258" r:id="rId5"/>
    <p:sldId id="266" r:id="rId6"/>
    <p:sldId id="261" r:id="rId7"/>
    <p:sldId id="264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40994F-69B5-C240-BA6A-FC7F8E0A9EA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61DD2B7-4BCA-E744-9136-1D1341A31D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uadrc@email.arizona.edu" TargetMode="External"/><Relationship Id="rId2" Type="http://schemas.openxmlformats.org/officeDocument/2006/relationships/hyperlink" Target="mailto:bborich@email.arizona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2797" y="4624668"/>
            <a:ext cx="5396403" cy="933450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Disability Resources 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0713" y="5412564"/>
            <a:ext cx="4038600" cy="74855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 descr="DRC_sidecar_MAIN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363" y="5932479"/>
            <a:ext cx="22479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DRC – </a:t>
            </a:r>
            <a:br>
              <a:rPr lang="en-US" sz="4400" dirty="0" smtClean="0"/>
            </a:br>
            <a:r>
              <a:rPr lang="en-US" sz="4400" dirty="0" smtClean="0"/>
              <a:t>Disability Resources	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/>
                <a:cs typeface="Calibri"/>
              </a:rPr>
              <a:t>Resources for: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Students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Faculty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Staff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Campus Visitors/Community Members</a:t>
            </a:r>
          </a:p>
          <a:p>
            <a:r>
              <a:rPr lang="en-US" dirty="0" smtClean="0">
                <a:latin typeface="Calibri"/>
                <a:cs typeface="Calibri"/>
              </a:rPr>
              <a:t>Highlights: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College wheelchair sports program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Accessible gym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Assistive Technology Lab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Testing Center</a:t>
            </a:r>
            <a:endParaRPr lang="en-US" dirty="0">
              <a:latin typeface="Calibri"/>
              <a:cs typeface="Calibri"/>
            </a:endParaRPr>
          </a:p>
        </p:txBody>
      </p:sp>
      <p:pic>
        <p:nvPicPr>
          <p:cNvPr id="5" name="Picture 4" descr="drcbuilding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11" y="3325813"/>
            <a:ext cx="373380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36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DRC </a:t>
            </a:r>
            <a:br>
              <a:rPr lang="en-US" dirty="0" smtClean="0"/>
            </a:br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To facilitate access on campus</a:t>
            </a:r>
          </a:p>
          <a:p>
            <a:pPr lvl="1"/>
            <a:r>
              <a:rPr lang="en-US" sz="2400" dirty="0" smtClean="0"/>
              <a:t>Classroom</a:t>
            </a:r>
          </a:p>
          <a:p>
            <a:pPr lvl="1"/>
            <a:r>
              <a:rPr lang="en-US" sz="2400" dirty="0" smtClean="0"/>
              <a:t>Physical Space</a:t>
            </a:r>
          </a:p>
          <a:p>
            <a:pPr lvl="1"/>
            <a:r>
              <a:rPr lang="en-US" sz="2400" dirty="0" smtClean="0"/>
              <a:t>Technology</a:t>
            </a:r>
          </a:p>
          <a:p>
            <a:pPr lvl="1"/>
            <a:r>
              <a:rPr lang="en-US" sz="2400" dirty="0" smtClean="0"/>
              <a:t>Information</a:t>
            </a:r>
          </a:p>
          <a:p>
            <a:r>
              <a:rPr lang="en-US" sz="2400" dirty="0" smtClean="0"/>
              <a:t>For disabled students, staff and faculty to have the same experiences and opportunities as non-disabled folks.</a:t>
            </a:r>
          </a:p>
          <a:p>
            <a:r>
              <a:rPr lang="en-US" sz="2400" dirty="0" smtClean="0"/>
              <a:t>Easy, convenient processes</a:t>
            </a:r>
          </a:p>
        </p:txBody>
      </p:sp>
    </p:spTree>
    <p:extLst>
      <p:ext uri="{BB962C8B-B14F-4D97-AF65-F5344CB8AC3E}">
        <p14:creationId xmlns:p14="http://schemas.microsoft.com/office/powerpoint/2010/main" val="298699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Disability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Prevalent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>
                <a:ea typeface="ＭＳ 明朝"/>
                <a:cs typeface="Times New Roman"/>
              </a:rPr>
              <a:t>Due to physiological difference/diagnosis, injury, impairment, individual is at a </a:t>
            </a:r>
            <a:r>
              <a:rPr lang="en-US" dirty="0" smtClean="0">
                <a:ea typeface="ＭＳ 明朝"/>
                <a:cs typeface="Times New Roman"/>
              </a:rPr>
              <a:t>deficit</a:t>
            </a:r>
            <a:br>
              <a:rPr lang="en-US" dirty="0" smtClean="0">
                <a:ea typeface="ＭＳ 明朝"/>
                <a:cs typeface="Times New Roman"/>
              </a:rPr>
            </a:br>
            <a:endParaRPr lang="en-US" dirty="0" smtClean="0">
              <a:ea typeface="ＭＳ 明朝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ea typeface="ＭＳ 明朝"/>
                <a:cs typeface="Times New Roman"/>
              </a:rPr>
              <a:t>“</a:t>
            </a:r>
            <a:r>
              <a:rPr lang="en-US" dirty="0">
                <a:ea typeface="ＭＳ 明朝"/>
                <a:cs typeface="Times New Roman"/>
              </a:rPr>
              <a:t>Problem” located in </a:t>
            </a:r>
            <a:r>
              <a:rPr lang="en-US" dirty="0" smtClean="0">
                <a:ea typeface="ＭＳ 明朝"/>
                <a:cs typeface="Times New Roman"/>
              </a:rPr>
              <a:t>individual</a:t>
            </a:r>
            <a:br>
              <a:rPr lang="en-US" dirty="0" smtClean="0">
                <a:ea typeface="ＭＳ 明朝"/>
                <a:cs typeface="Times New Roman"/>
              </a:rPr>
            </a:br>
            <a:endParaRPr lang="en-US" dirty="0" smtClean="0">
              <a:ea typeface="ＭＳ 明朝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ea typeface="ＭＳ 明朝"/>
                <a:cs typeface="Times New Roman"/>
              </a:rPr>
              <a:t>Medical/clinical</a:t>
            </a:r>
            <a:br>
              <a:rPr lang="en-US" dirty="0" smtClean="0">
                <a:ea typeface="ＭＳ 明朝"/>
                <a:cs typeface="Times New Roman"/>
              </a:rPr>
            </a:br>
            <a:endParaRPr lang="en-US" dirty="0" smtClean="0">
              <a:ea typeface="ＭＳ 明朝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ea typeface="ＭＳ 明朝"/>
                <a:cs typeface="Times New Roman"/>
              </a:rPr>
              <a:t>Need to know, diagnosis</a:t>
            </a:r>
            <a:br>
              <a:rPr lang="en-US" dirty="0" smtClean="0">
                <a:ea typeface="ＭＳ 明朝"/>
                <a:cs typeface="Times New Roman"/>
              </a:rPr>
            </a:br>
            <a:endParaRPr lang="en-US" dirty="0" smtClean="0">
              <a:ea typeface="ＭＳ 明朝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ea typeface="ＭＳ 明朝"/>
                <a:cs typeface="Times New Roman"/>
              </a:rPr>
              <a:t>Deficit – fear, undesirable, less-than</a:t>
            </a:r>
            <a:endParaRPr lang="en-US" dirty="0">
              <a:ea typeface="ＭＳ 明朝"/>
              <a:cs typeface="Times New Roman"/>
            </a:endParaRP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Emerging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>
                <a:ea typeface="ＭＳ 明朝"/>
                <a:cs typeface="Times New Roman"/>
              </a:rPr>
              <a:t>The environment disables people with impairments through its design</a:t>
            </a:r>
          </a:p>
          <a:p>
            <a:r>
              <a:rPr lang="en-US" dirty="0" smtClean="0"/>
              <a:t>Access is a right</a:t>
            </a:r>
          </a:p>
          <a:p>
            <a:r>
              <a:rPr lang="en-US" dirty="0" smtClean="0"/>
              <a:t>Minimize barriers</a:t>
            </a:r>
          </a:p>
          <a:p>
            <a:r>
              <a:rPr lang="en-US" dirty="0" smtClean="0"/>
              <a:t>Universal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24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How </a:t>
            </a:r>
            <a:r>
              <a:rPr lang="en-US" sz="4000" dirty="0" smtClean="0"/>
              <a:t>does the University represent </a:t>
            </a:r>
            <a:r>
              <a:rPr lang="en-US" sz="4000" dirty="0" smtClean="0"/>
              <a:t>values about disability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98474" y="2204720"/>
            <a:ext cx="7556313" cy="4144963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Programming</a:t>
            </a:r>
            <a:endParaRPr lang="en-US" sz="2800" dirty="0" smtClean="0"/>
          </a:p>
          <a:p>
            <a:r>
              <a:rPr lang="en-US" sz="2800" dirty="0" smtClean="0"/>
              <a:t>Opportunities for involvement</a:t>
            </a:r>
          </a:p>
          <a:p>
            <a:r>
              <a:rPr lang="en-US" sz="2800" dirty="0" smtClean="0"/>
              <a:t>Personal Interactions</a:t>
            </a:r>
          </a:p>
          <a:p>
            <a:r>
              <a:rPr lang="en-US" sz="2800" dirty="0" smtClean="0"/>
              <a:t>Policies</a:t>
            </a:r>
          </a:p>
          <a:p>
            <a:r>
              <a:rPr lang="en-US" sz="2800" dirty="0" smtClean="0"/>
              <a:t>Processes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93" y="1493523"/>
            <a:ext cx="3255264" cy="788318"/>
          </a:xfrm>
        </p:spPr>
        <p:txBody>
          <a:bodyPr>
            <a:noAutofit/>
          </a:bodyPr>
          <a:lstStyle/>
          <a:p>
            <a:r>
              <a:rPr lang="en-US" sz="4800" dirty="0" smtClean="0"/>
              <a:t>Universal </a:t>
            </a:r>
            <a:br>
              <a:rPr lang="en-US" sz="4800" dirty="0" smtClean="0"/>
            </a:br>
            <a:r>
              <a:rPr lang="en-US" sz="4800" dirty="0" smtClean="0"/>
              <a:t>Design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381093" y="3023269"/>
            <a:ext cx="3255264" cy="2638522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700"/>
              </a:spcBef>
              <a:spcAft>
                <a:spcPts val="1000"/>
              </a:spcAft>
              <a:buClr>
                <a:schemeClr val="accent2"/>
              </a:buClr>
              <a:buSzPct val="60000"/>
            </a:pPr>
            <a:r>
              <a:rPr lang="en-US" sz="2400" dirty="0">
                <a:solidFill>
                  <a:schemeClr val="bg1"/>
                </a:solidFill>
                <a:latin typeface="Calibri"/>
                <a:cs typeface="Calibri"/>
              </a:rPr>
              <a:t>The design of products and environments to be usable by all people, to the greatest extent possible, without the need for adaptation or specialized design.</a:t>
            </a:r>
            <a:br>
              <a:rPr lang="en-US" sz="2400" dirty="0">
                <a:solidFill>
                  <a:schemeClr val="bg1"/>
                </a:solidFill>
                <a:latin typeface="Calibri"/>
                <a:cs typeface="Calibri"/>
              </a:rPr>
            </a:br>
            <a:endParaRPr lang="en-US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n-US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71500" lvl="1" indent="-342900"/>
            <a:endParaRPr lang="en-US" sz="2400" dirty="0"/>
          </a:p>
          <a:p>
            <a:pPr lvl="1"/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209284"/>
              </p:ext>
            </p:extLst>
          </p:nvPr>
        </p:nvGraphicFramePr>
        <p:xfrm>
          <a:off x="4047149" y="1052473"/>
          <a:ext cx="4812508" cy="3917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6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89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Our responsibility</a:t>
                      </a:r>
                      <a:endParaRPr lang="en-US" b="0" dirty="0">
                        <a:solidFill>
                          <a:srgbClr val="FFFFFF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endParaRPr lang="en-US" b="0" dirty="0">
                        <a:solidFill>
                          <a:srgbClr val="FFFFFF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7957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Identify and remove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 barriers to access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Incorporate access into design initially</a:t>
                      </a:r>
                      <a:endParaRPr lang="en-US" sz="240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Inclusive and welcoming environments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Sustainable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 design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Equitable, respectful experience for all</a:t>
                      </a:r>
                      <a:endParaRPr lang="en-US" sz="240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8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Goals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81274" y="2307751"/>
            <a:ext cx="7556313" cy="41449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 Accessible</a:t>
            </a:r>
            <a:endParaRPr lang="en-US" sz="2800" dirty="0">
              <a:latin typeface="Calibri"/>
              <a:cs typeface="Calibri"/>
            </a:endParaRPr>
          </a:p>
          <a:p>
            <a:r>
              <a:rPr lang="en-US" sz="2800" dirty="0" smtClean="0">
                <a:latin typeface="Calibri"/>
                <a:cs typeface="Calibri"/>
              </a:rPr>
              <a:t> Inclusive and welcoming</a:t>
            </a:r>
          </a:p>
          <a:p>
            <a:r>
              <a:rPr lang="en-US" sz="2800" dirty="0" smtClean="0">
                <a:latin typeface="Calibri"/>
                <a:cs typeface="Calibri"/>
              </a:rPr>
              <a:t> Demonstrate that disability is  valued </a:t>
            </a:r>
          </a:p>
          <a:p>
            <a:r>
              <a:rPr lang="en-US" sz="2800" dirty="0" smtClean="0">
                <a:latin typeface="Calibri"/>
                <a:cs typeface="Calibri"/>
              </a:rPr>
              <a:t>Infuse </a:t>
            </a:r>
            <a:r>
              <a:rPr lang="en-US" sz="2800" dirty="0">
                <a:latin typeface="Calibri"/>
                <a:cs typeface="Calibri"/>
              </a:rPr>
              <a:t>disability into </a:t>
            </a:r>
            <a:r>
              <a:rPr lang="en-US" sz="2800" dirty="0" smtClean="0">
                <a:latin typeface="Calibri"/>
                <a:cs typeface="Calibri"/>
              </a:rPr>
              <a:t>content</a:t>
            </a: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816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Barb Borich, Access Consultant</a:t>
            </a:r>
            <a:br>
              <a:rPr lang="en-US" sz="3200" dirty="0" smtClean="0"/>
            </a:br>
            <a:r>
              <a:rPr lang="en-US" sz="3200" dirty="0" smtClean="0"/>
              <a:t>520-621-5176  </a:t>
            </a:r>
            <a:r>
              <a:rPr lang="en-US" sz="3200" dirty="0" smtClean="0">
                <a:hlinkClick r:id="rId2"/>
              </a:rPr>
              <a:t>bborich@email.arizona.edu</a:t>
            </a:r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8066406" cy="4144963"/>
          </a:xfrm>
        </p:spPr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Web</a:t>
            </a:r>
            <a:r>
              <a:rPr lang="en-US" b="1" dirty="0"/>
              <a:t>: </a:t>
            </a:r>
            <a:r>
              <a:rPr lang="en-US" dirty="0" smtClean="0"/>
              <a:t>drc.arizona.edu </a:t>
            </a:r>
            <a:r>
              <a:rPr lang="en-US" dirty="0" smtClean="0">
                <a:solidFill>
                  <a:schemeClr val="accent1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solidFill>
                  <a:schemeClr val="accent1"/>
                </a:solidFill>
                <a:ea typeface="Wingdings"/>
                <a:cs typeface="Wingdings"/>
                <a:sym typeface="Wingdings"/>
              </a:rPr>
              <a:t>Resources for programming and events!</a:t>
            </a:r>
            <a:endParaRPr lang="en-US" dirty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dirty="0" smtClean="0"/>
              <a:t>Main Phone</a:t>
            </a:r>
            <a:r>
              <a:rPr lang="en-US" b="1" dirty="0"/>
              <a:t>: </a:t>
            </a:r>
            <a:r>
              <a:rPr lang="en-US" dirty="0" smtClean="0"/>
              <a:t>520-621-3268</a:t>
            </a:r>
            <a:endParaRPr lang="en-US" dirty="0"/>
          </a:p>
          <a:p>
            <a:pPr>
              <a:buNone/>
            </a:pPr>
            <a:r>
              <a:rPr lang="en-US" b="1" dirty="0" smtClean="0"/>
              <a:t>Location</a:t>
            </a:r>
            <a:r>
              <a:rPr lang="en-US" b="1" dirty="0"/>
              <a:t>: </a:t>
            </a:r>
            <a:r>
              <a:rPr lang="en-US" dirty="0"/>
              <a:t>Highland Commons</a:t>
            </a:r>
            <a:endParaRPr lang="en-US" b="1" dirty="0"/>
          </a:p>
          <a:p>
            <a:pPr>
              <a:buNone/>
            </a:pPr>
            <a:r>
              <a:rPr lang="en-US" b="1" dirty="0" smtClean="0"/>
              <a:t>Main Email</a:t>
            </a:r>
            <a:r>
              <a:rPr lang="en-US" b="1" dirty="0"/>
              <a:t>: </a:t>
            </a:r>
            <a:r>
              <a:rPr lang="en-US" u="sng" dirty="0">
                <a:hlinkClick r:id="rId3"/>
              </a:rPr>
              <a:t>drc-info@email.arizona.edu</a:t>
            </a:r>
            <a:endParaRPr lang="en-US" dirty="0"/>
          </a:p>
          <a:p>
            <a:pPr>
              <a:buNone/>
            </a:pPr>
            <a:r>
              <a:rPr lang="en-US" b="1" dirty="0"/>
              <a:t>Facebook:  </a:t>
            </a:r>
            <a:r>
              <a:rPr lang="en-US" dirty="0"/>
              <a:t>University of Arizona Disability Resources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T Stomp It Out_April2013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ACT Stomp It Out_April2013.thmx</Template>
  <TotalTime>141</TotalTime>
  <Words>218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明朝</vt:lpstr>
      <vt:lpstr>Arial</vt:lpstr>
      <vt:lpstr>Calibri</vt:lpstr>
      <vt:lpstr>Rockwell</vt:lpstr>
      <vt:lpstr>Times New Roman</vt:lpstr>
      <vt:lpstr>Wingdings</vt:lpstr>
      <vt:lpstr>ACT Stomp It Out_April2013</vt:lpstr>
      <vt:lpstr>Disability Resources   </vt:lpstr>
      <vt:lpstr>DRC –  Disability Resources </vt:lpstr>
      <vt:lpstr>DRC  Priorities</vt:lpstr>
      <vt:lpstr>Approaches to Disability</vt:lpstr>
      <vt:lpstr>How does the University represent values about disability?</vt:lpstr>
      <vt:lpstr>Universal  Design</vt:lpstr>
      <vt:lpstr>Goals</vt:lpstr>
      <vt:lpstr>Barb Borich, Access Consultant 520-621-5176  bborich@email.arizona.edu  </vt:lpstr>
    </vt:vector>
  </TitlesOfParts>
  <Company>DRC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Reframing Disability</dc:title>
  <dc:creator>Amanda Kraus</dc:creator>
  <cp:lastModifiedBy>Barbara Borich</cp:lastModifiedBy>
  <cp:revision>6</cp:revision>
  <dcterms:created xsi:type="dcterms:W3CDTF">2014-08-08T00:15:39Z</dcterms:created>
  <dcterms:modified xsi:type="dcterms:W3CDTF">2017-10-18T16:20:18Z</dcterms:modified>
</cp:coreProperties>
</file>