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7" r:id="rId4"/>
    <p:sldId id="268" r:id="rId5"/>
    <p:sldId id="269" r:id="rId6"/>
    <p:sldId id="260" r:id="rId7"/>
    <p:sldId id="261" r:id="rId8"/>
    <p:sldId id="262" r:id="rId9"/>
    <p:sldId id="263" r:id="rId10"/>
    <p:sldId id="264"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1" autoAdjust="0"/>
    <p:restoredTop sz="94618" autoAdjust="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6D549E-230A-4ECA-8BDD-364A467B66B5}" type="datetimeFigureOut">
              <a:rPr lang="en-US" smtClean="0"/>
              <a:pPr/>
              <a:t>2/24/2011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B7533-831C-4418-B443-953997B0523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6D549E-230A-4ECA-8BDD-364A467B66B5}" type="datetimeFigureOut">
              <a:rPr lang="en-US" smtClean="0"/>
              <a:pPr/>
              <a:t>2/24/2011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B7533-831C-4418-B443-953997B0523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6D549E-230A-4ECA-8BDD-364A467B66B5}" type="datetimeFigureOut">
              <a:rPr lang="en-US" smtClean="0"/>
              <a:pPr/>
              <a:t>2/24/2011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B7533-831C-4418-B443-953997B0523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6D549E-230A-4ECA-8BDD-364A467B66B5}" type="datetimeFigureOut">
              <a:rPr lang="en-US" smtClean="0"/>
              <a:pPr/>
              <a:t>2/24/2011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B7533-831C-4418-B443-953997B0523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6D549E-230A-4ECA-8BDD-364A467B66B5}" type="datetimeFigureOut">
              <a:rPr lang="en-US" smtClean="0"/>
              <a:pPr/>
              <a:t>2/24/2011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B7533-831C-4418-B443-953997B0523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6D549E-230A-4ECA-8BDD-364A467B66B5}" type="datetimeFigureOut">
              <a:rPr lang="en-US" smtClean="0"/>
              <a:pPr/>
              <a:t>2/24/2011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AB7533-831C-4418-B443-953997B0523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6D549E-230A-4ECA-8BDD-364A467B66B5}" type="datetimeFigureOut">
              <a:rPr lang="en-US" smtClean="0"/>
              <a:pPr/>
              <a:t>2/24/2011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AB7533-831C-4418-B443-953997B0523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6D549E-230A-4ECA-8BDD-364A467B66B5}" type="datetimeFigureOut">
              <a:rPr lang="en-US" smtClean="0"/>
              <a:pPr/>
              <a:t>2/24/2011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AB7533-831C-4418-B443-953997B0523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6D549E-230A-4ECA-8BDD-364A467B66B5}" type="datetimeFigureOut">
              <a:rPr lang="en-US" smtClean="0"/>
              <a:pPr/>
              <a:t>2/24/2011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AB7533-831C-4418-B443-953997B0523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6D549E-230A-4ECA-8BDD-364A467B66B5}" type="datetimeFigureOut">
              <a:rPr lang="en-US" smtClean="0"/>
              <a:pPr/>
              <a:t>2/24/2011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AB7533-831C-4418-B443-953997B0523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6D549E-230A-4ECA-8BDD-364A467B66B5}" type="datetimeFigureOut">
              <a:rPr lang="en-US" smtClean="0"/>
              <a:pPr/>
              <a:t>2/24/2011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AB7533-831C-4418-B443-953997B0523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6D549E-230A-4ECA-8BDD-364A467B66B5}" type="datetimeFigureOut">
              <a:rPr lang="en-US" smtClean="0"/>
              <a:pPr/>
              <a:t>2/24/2011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AB7533-831C-4418-B443-953997B0523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3400" y="304800"/>
            <a:ext cx="8077200" cy="1569660"/>
          </a:xfrm>
          <a:prstGeom prst="rect">
            <a:avLst/>
          </a:prstGeom>
          <a:solidFill>
            <a:srgbClr val="008000"/>
          </a:solidFill>
        </p:spPr>
        <p:txBody>
          <a:bodyPr wrap="square" rtlCol="0">
            <a:spAutoFit/>
          </a:bodyPr>
          <a:lstStyle/>
          <a:p>
            <a:r>
              <a:rPr lang="en-US" sz="2400" dirty="0" smtClean="0">
                <a:solidFill>
                  <a:schemeClr val="bg1"/>
                </a:solidFill>
              </a:rPr>
              <a:t>You can use CHECK ELIGIBILITY to see if the classes in your shopping cart will be successfully processed when your enrollment appointment begins and you are ready to register for classes.</a:t>
            </a:r>
            <a:endParaRPr lang="en-US" sz="2400" dirty="0">
              <a:solidFill>
                <a:schemeClr val="bg1"/>
              </a:solidFill>
            </a:endParaRPr>
          </a:p>
        </p:txBody>
      </p:sp>
      <p:grpSp>
        <p:nvGrpSpPr>
          <p:cNvPr id="9" name="Group 8"/>
          <p:cNvGrpSpPr/>
          <p:nvPr/>
        </p:nvGrpSpPr>
        <p:grpSpPr>
          <a:xfrm>
            <a:off x="457200" y="2209800"/>
            <a:ext cx="8305800" cy="4309920"/>
            <a:chOff x="457200" y="2209800"/>
            <a:chExt cx="8305800" cy="4309920"/>
          </a:xfrm>
        </p:grpSpPr>
        <p:pic>
          <p:nvPicPr>
            <p:cNvPr id="3" name="Picture 2"/>
            <p:cNvPicPr>
              <a:picLocks noChangeAspect="1" noChangeArrowheads="1"/>
            </p:cNvPicPr>
            <p:nvPr/>
          </p:nvPicPr>
          <p:blipFill>
            <a:blip r:embed="rId2" cstate="print"/>
            <a:srcRect/>
            <a:stretch>
              <a:fillRect/>
            </a:stretch>
          </p:blipFill>
          <p:spPr bwMode="auto">
            <a:xfrm>
              <a:off x="457200" y="2209800"/>
              <a:ext cx="8305800" cy="4309920"/>
            </a:xfrm>
            <a:prstGeom prst="rect">
              <a:avLst/>
            </a:prstGeom>
            <a:noFill/>
            <a:ln w="9525">
              <a:noFill/>
              <a:miter lim="800000"/>
              <a:headEnd/>
              <a:tailEnd/>
            </a:ln>
            <a:effectLst>
              <a:glow rad="101600">
                <a:schemeClr val="accent1">
                  <a:satMod val="175000"/>
                  <a:alpha val="40000"/>
                </a:schemeClr>
              </a:glow>
            </a:effectLst>
          </p:spPr>
        </p:pic>
        <p:sp>
          <p:nvSpPr>
            <p:cNvPr id="6" name="Line Callout 1 5"/>
            <p:cNvSpPr/>
            <p:nvPr/>
          </p:nvSpPr>
          <p:spPr>
            <a:xfrm>
              <a:off x="1828800" y="3525645"/>
              <a:ext cx="4191000" cy="1524000"/>
            </a:xfrm>
            <a:prstGeom prst="borderCallout1">
              <a:avLst>
                <a:gd name="adj1" fmla="val 101433"/>
                <a:gd name="adj2" fmla="val 52564"/>
                <a:gd name="adj3" fmla="val 161524"/>
                <a:gd name="adj4" fmla="val 67882"/>
              </a:avLst>
            </a:prstGeom>
            <a:solidFill>
              <a:srgbClr val="008000"/>
            </a:solidFill>
            <a:ln w="76200">
              <a:solidFill>
                <a:srgbClr val="008000"/>
              </a:solidFill>
              <a:headEnd type="none"/>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From your </a:t>
              </a:r>
            </a:p>
            <a:p>
              <a:pPr algn="ctr"/>
              <a:r>
                <a:rPr lang="en-US" sz="2400" dirty="0" smtClean="0"/>
                <a:t>Student Center, choose </a:t>
              </a:r>
              <a:r>
                <a:rPr lang="en-US" sz="2400" i="1" dirty="0" smtClean="0"/>
                <a:t>enrollment shopping cart</a:t>
              </a:r>
              <a:endParaRPr lang="en-US" sz="2400" i="1" dirty="0"/>
            </a:p>
          </p:txBody>
        </p:sp>
        <p:sp>
          <p:nvSpPr>
            <p:cNvPr id="7" name="Rectangle 6"/>
            <p:cNvSpPr/>
            <p:nvPr/>
          </p:nvSpPr>
          <p:spPr>
            <a:xfrm>
              <a:off x="6553200" y="3657600"/>
              <a:ext cx="1981200" cy="6096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023302" y="5737302"/>
              <a:ext cx="609600" cy="18399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r>
                <a:rPr lang="en-US" sz="1000" dirty="0" smtClean="0">
                  <a:solidFill>
                    <a:schemeClr val="tx1"/>
                  </a:solidFill>
                </a:rPr>
                <a:t>22,</a:t>
              </a:r>
              <a:endParaRPr lang="en-US" sz="1000" dirty="0">
                <a:solidFill>
                  <a:schemeClr val="tx1"/>
                </a:solidFill>
              </a:endParaRP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cstate="print"/>
          <a:srcRect/>
          <a:stretch>
            <a:fillRect/>
          </a:stretch>
        </p:blipFill>
        <p:spPr bwMode="auto">
          <a:xfrm>
            <a:off x="1452563" y="3242544"/>
            <a:ext cx="6243637" cy="3429603"/>
          </a:xfrm>
          <a:prstGeom prst="rect">
            <a:avLst/>
          </a:prstGeom>
          <a:noFill/>
          <a:ln w="9525">
            <a:noFill/>
            <a:miter lim="800000"/>
            <a:headEnd/>
            <a:tailEnd/>
          </a:ln>
          <a:effectLst>
            <a:glow rad="101600">
              <a:schemeClr val="accent1">
                <a:satMod val="175000"/>
                <a:alpha val="40000"/>
              </a:schemeClr>
            </a:glow>
          </a:effectLst>
        </p:spPr>
      </p:pic>
      <p:sp>
        <p:nvSpPr>
          <p:cNvPr id="3" name="TextBox 2"/>
          <p:cNvSpPr txBox="1"/>
          <p:nvPr/>
        </p:nvSpPr>
        <p:spPr>
          <a:xfrm>
            <a:off x="533400" y="304800"/>
            <a:ext cx="8077200" cy="2677656"/>
          </a:xfrm>
          <a:prstGeom prst="rect">
            <a:avLst/>
          </a:prstGeom>
          <a:solidFill>
            <a:srgbClr val="008000"/>
          </a:solidFill>
        </p:spPr>
        <p:txBody>
          <a:bodyPr wrap="square" rtlCol="0">
            <a:spAutoFit/>
          </a:bodyPr>
          <a:lstStyle/>
          <a:p>
            <a:r>
              <a:rPr lang="en-US" sz="2400" b="1" dirty="0" smtClean="0">
                <a:solidFill>
                  <a:schemeClr val="bg1"/>
                </a:solidFill>
              </a:rPr>
              <a:t>CHECK ELIGIBILITY </a:t>
            </a:r>
            <a:r>
              <a:rPr lang="en-US" sz="2400" dirty="0" smtClean="0">
                <a:solidFill>
                  <a:schemeClr val="bg1"/>
                </a:solidFill>
              </a:rPr>
              <a:t>will tell you if the class is being repeated.  In the example below the student already took Math 111 but didn’t earn an A or B, so they are eligible to repeat the class a second time.  The student receives a warning to make sure that this class can be used towards degree requirements.  The student will be able to enroll in this class when registration begins, but they will receive this warning message again. </a:t>
            </a:r>
            <a:endParaRPr lang="en-US" sz="2400" b="1"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3400" y="304800"/>
            <a:ext cx="8077200" cy="1569660"/>
          </a:xfrm>
          <a:prstGeom prst="rect">
            <a:avLst/>
          </a:prstGeom>
          <a:solidFill>
            <a:srgbClr val="008000"/>
          </a:solidFill>
        </p:spPr>
        <p:txBody>
          <a:bodyPr wrap="square" rtlCol="0">
            <a:spAutoFit/>
          </a:bodyPr>
          <a:lstStyle/>
          <a:p>
            <a:r>
              <a:rPr lang="en-US" sz="2400" b="1" dirty="0" smtClean="0">
                <a:solidFill>
                  <a:schemeClr val="bg1"/>
                </a:solidFill>
              </a:rPr>
              <a:t>CHECK ELIGIBILITY </a:t>
            </a:r>
            <a:r>
              <a:rPr lang="en-US" sz="2400" dirty="0" smtClean="0">
                <a:solidFill>
                  <a:schemeClr val="bg1"/>
                </a:solidFill>
              </a:rPr>
              <a:t>will tell you if the class cannot be repeated.  In the example below the student has already taken MIS 111 and earned a B grade, so they are not eligible to repeat this course.</a:t>
            </a:r>
            <a:endParaRPr lang="en-US" sz="2400" b="1" dirty="0">
              <a:solidFill>
                <a:schemeClr val="bg1"/>
              </a:solidFill>
            </a:endParaRPr>
          </a:p>
        </p:txBody>
      </p:sp>
      <p:pic>
        <p:nvPicPr>
          <p:cNvPr id="5122" name="Picture 2"/>
          <p:cNvPicPr>
            <a:picLocks noChangeAspect="1" noChangeArrowheads="1"/>
          </p:cNvPicPr>
          <p:nvPr/>
        </p:nvPicPr>
        <p:blipFill>
          <a:blip r:embed="rId2" cstate="print"/>
          <a:srcRect b="3216"/>
          <a:stretch>
            <a:fillRect/>
          </a:stretch>
        </p:blipFill>
        <p:spPr bwMode="auto">
          <a:xfrm>
            <a:off x="600306" y="2215780"/>
            <a:ext cx="7924800" cy="4137396"/>
          </a:xfrm>
          <a:prstGeom prst="rect">
            <a:avLst/>
          </a:prstGeom>
          <a:noFill/>
          <a:ln w="9525">
            <a:noFill/>
            <a:miter lim="800000"/>
            <a:headEnd/>
            <a:tailEnd/>
          </a:ln>
          <a:effectLst>
            <a:glow rad="101600">
              <a:schemeClr val="accent1">
                <a:satMod val="175000"/>
                <a:alpha val="40000"/>
              </a:schemeClr>
            </a:glo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447102" y="1371600"/>
            <a:ext cx="8153642" cy="4038601"/>
          </a:xfrm>
          <a:prstGeom prst="rect">
            <a:avLst/>
          </a:prstGeom>
          <a:noFill/>
          <a:ln w="9525">
            <a:noFill/>
            <a:miter lim="800000"/>
            <a:headEnd/>
            <a:tailEnd/>
          </a:ln>
          <a:effectLst>
            <a:glow rad="101600">
              <a:schemeClr val="accent1">
                <a:satMod val="175000"/>
                <a:alpha val="40000"/>
              </a:schemeClr>
            </a:glow>
          </a:effectLst>
        </p:spPr>
      </p:pic>
      <p:sp>
        <p:nvSpPr>
          <p:cNvPr id="4" name="Line Callout 1 3"/>
          <p:cNvSpPr/>
          <p:nvPr/>
        </p:nvSpPr>
        <p:spPr>
          <a:xfrm>
            <a:off x="1905000" y="4648200"/>
            <a:ext cx="3429000" cy="990600"/>
          </a:xfrm>
          <a:prstGeom prst="borderCallout1">
            <a:avLst>
              <a:gd name="adj1" fmla="val 43685"/>
              <a:gd name="adj2" fmla="val 772"/>
              <a:gd name="adj3" fmla="val -19320"/>
              <a:gd name="adj4" fmla="val -26679"/>
            </a:avLst>
          </a:prstGeom>
          <a:solidFill>
            <a:srgbClr val="008000"/>
          </a:solidFill>
          <a:ln w="76200">
            <a:solidFill>
              <a:srgbClr val="008000"/>
            </a:solidFill>
            <a:headEnd type="none"/>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Choose </a:t>
            </a:r>
            <a:r>
              <a:rPr lang="en-US" sz="2400" i="1" dirty="0" smtClean="0"/>
              <a:t>Spring 2011</a:t>
            </a:r>
            <a:r>
              <a:rPr lang="en-US" sz="2400" dirty="0" smtClean="0"/>
              <a:t> and then </a:t>
            </a:r>
            <a:r>
              <a:rPr lang="en-US" sz="2400" i="1" dirty="0" smtClean="0"/>
              <a:t>Continue</a:t>
            </a:r>
            <a:endParaRPr lang="en-US" sz="2400" i="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1066800" y="310747"/>
            <a:ext cx="7010400" cy="6242453"/>
            <a:chOff x="914400" y="182828"/>
            <a:chExt cx="7239000" cy="6505847"/>
          </a:xfrm>
        </p:grpSpPr>
        <p:pic>
          <p:nvPicPr>
            <p:cNvPr id="2050" name="Picture 2"/>
            <p:cNvPicPr>
              <a:picLocks noChangeAspect="1" noChangeArrowheads="1"/>
            </p:cNvPicPr>
            <p:nvPr/>
          </p:nvPicPr>
          <p:blipFill>
            <a:blip r:embed="rId2" cstate="print"/>
            <a:srcRect b="3215"/>
            <a:stretch>
              <a:fillRect/>
            </a:stretch>
          </p:blipFill>
          <p:spPr bwMode="auto">
            <a:xfrm>
              <a:off x="914400" y="182828"/>
              <a:ext cx="7239000" cy="6505847"/>
            </a:xfrm>
            <a:prstGeom prst="rect">
              <a:avLst/>
            </a:prstGeom>
            <a:noFill/>
            <a:ln w="9525">
              <a:noFill/>
              <a:miter lim="800000"/>
              <a:headEnd/>
              <a:tailEnd/>
            </a:ln>
            <a:effectLst>
              <a:glow rad="101600">
                <a:schemeClr val="accent1">
                  <a:satMod val="175000"/>
                  <a:alpha val="40000"/>
                </a:schemeClr>
              </a:glow>
            </a:effectLst>
          </p:spPr>
        </p:pic>
        <p:sp>
          <p:nvSpPr>
            <p:cNvPr id="3" name="Line Callout 1 2"/>
            <p:cNvSpPr/>
            <p:nvPr/>
          </p:nvSpPr>
          <p:spPr>
            <a:xfrm>
              <a:off x="3810000" y="4114800"/>
              <a:ext cx="3505200" cy="1371600"/>
            </a:xfrm>
            <a:prstGeom prst="borderCallout1">
              <a:avLst>
                <a:gd name="adj1" fmla="val 43685"/>
                <a:gd name="adj2" fmla="val 772"/>
                <a:gd name="adj3" fmla="val -13894"/>
                <a:gd name="adj4" fmla="val -39722"/>
              </a:avLst>
            </a:prstGeom>
            <a:solidFill>
              <a:srgbClr val="008000"/>
            </a:solidFill>
            <a:ln w="76200">
              <a:solidFill>
                <a:srgbClr val="008000"/>
              </a:solidFill>
              <a:headEnd type="none"/>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t>Add classes to your shopping cart by entering a Class Number or by searching</a:t>
              </a:r>
              <a:endParaRPr lang="en-US" sz="2400" i="1" dirty="0"/>
            </a:p>
          </p:txBody>
        </p:sp>
        <p:cxnSp>
          <p:nvCxnSpPr>
            <p:cNvPr id="5" name="Straight Arrow Connector 4"/>
            <p:cNvCxnSpPr/>
            <p:nvPr/>
          </p:nvCxnSpPr>
          <p:spPr>
            <a:xfrm rot="10800000">
              <a:off x="2362200" y="4495800"/>
              <a:ext cx="1676400" cy="381000"/>
            </a:xfrm>
            <a:prstGeom prst="straightConnector1">
              <a:avLst/>
            </a:prstGeom>
            <a:ln w="63500">
              <a:solidFill>
                <a:srgbClr val="008000"/>
              </a:solidFill>
              <a:tailEnd type="stealth"/>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2" cstate="print"/>
          <a:srcRect/>
          <a:stretch>
            <a:fillRect/>
          </a:stretch>
        </p:blipFill>
        <p:spPr bwMode="auto">
          <a:xfrm>
            <a:off x="228600" y="671513"/>
            <a:ext cx="6200775" cy="5514975"/>
          </a:xfrm>
          <a:prstGeom prst="rect">
            <a:avLst/>
          </a:prstGeom>
          <a:noFill/>
          <a:ln w="9525">
            <a:noFill/>
            <a:miter lim="800000"/>
            <a:headEnd/>
            <a:tailEnd/>
          </a:ln>
          <a:effectLst>
            <a:glow rad="101600">
              <a:schemeClr val="accent1">
                <a:satMod val="175000"/>
                <a:alpha val="40000"/>
              </a:schemeClr>
            </a:glow>
          </a:effectLst>
        </p:spPr>
      </p:pic>
      <p:sp>
        <p:nvSpPr>
          <p:cNvPr id="3" name="Line Callout 1 2"/>
          <p:cNvSpPr/>
          <p:nvPr/>
        </p:nvSpPr>
        <p:spPr>
          <a:xfrm>
            <a:off x="5334000" y="838200"/>
            <a:ext cx="3429000" cy="3276600"/>
          </a:xfrm>
          <a:prstGeom prst="borderCallout1">
            <a:avLst>
              <a:gd name="adj1" fmla="val 43685"/>
              <a:gd name="adj2" fmla="val 772"/>
              <a:gd name="adj3" fmla="val 102858"/>
              <a:gd name="adj4" fmla="val -93996"/>
            </a:avLst>
          </a:prstGeom>
          <a:solidFill>
            <a:srgbClr val="008000"/>
          </a:solidFill>
          <a:ln w="76200">
            <a:solidFill>
              <a:srgbClr val="008000"/>
            </a:solidFill>
            <a:headEnd type="none"/>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t>Once you have classes in your shopping cart, you can select a class and then click on the </a:t>
            </a:r>
            <a:r>
              <a:rPr lang="en-US" sz="2400" i="1" dirty="0" smtClean="0"/>
              <a:t>check eligibility </a:t>
            </a:r>
            <a:r>
              <a:rPr lang="en-US" sz="2400" dirty="0" smtClean="0"/>
              <a:t>button.</a:t>
            </a:r>
            <a:endParaRPr lang="en-US" sz="2400" i="1" dirty="0"/>
          </a:p>
        </p:txBody>
      </p:sp>
      <p:cxnSp>
        <p:nvCxnSpPr>
          <p:cNvPr id="5" name="Straight Arrow Connector 4"/>
          <p:cNvCxnSpPr>
            <a:stCxn id="3" idx="2"/>
          </p:cNvCxnSpPr>
          <p:nvPr/>
        </p:nvCxnSpPr>
        <p:spPr>
          <a:xfrm rot="10800000" flipV="1">
            <a:off x="4343400" y="2476500"/>
            <a:ext cx="990600" cy="2628900"/>
          </a:xfrm>
          <a:prstGeom prst="straightConnector1">
            <a:avLst/>
          </a:prstGeom>
          <a:ln w="63500">
            <a:solidFill>
              <a:srgbClr val="008000"/>
            </a:solidFill>
            <a:tailEnd type="stealt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381000" y="2458177"/>
            <a:ext cx="8431718" cy="4095023"/>
          </a:xfrm>
          <a:prstGeom prst="rect">
            <a:avLst/>
          </a:prstGeom>
          <a:noFill/>
          <a:ln w="9525">
            <a:noFill/>
            <a:miter lim="800000"/>
            <a:headEnd/>
            <a:tailEnd/>
          </a:ln>
          <a:effectLst>
            <a:glow rad="101600">
              <a:schemeClr val="accent1">
                <a:satMod val="175000"/>
                <a:alpha val="40000"/>
              </a:schemeClr>
            </a:glow>
          </a:effectLst>
        </p:spPr>
      </p:pic>
      <p:sp>
        <p:nvSpPr>
          <p:cNvPr id="3" name="TextBox 2"/>
          <p:cNvSpPr txBox="1"/>
          <p:nvPr/>
        </p:nvSpPr>
        <p:spPr>
          <a:xfrm>
            <a:off x="533400" y="304800"/>
            <a:ext cx="8077200" cy="1938992"/>
          </a:xfrm>
          <a:prstGeom prst="rect">
            <a:avLst/>
          </a:prstGeom>
          <a:solidFill>
            <a:srgbClr val="008000"/>
          </a:solidFill>
        </p:spPr>
        <p:txBody>
          <a:bodyPr wrap="square" rtlCol="0">
            <a:spAutoFit/>
          </a:bodyPr>
          <a:lstStyle/>
          <a:p>
            <a:r>
              <a:rPr lang="en-US" sz="2400" dirty="0" smtClean="0">
                <a:solidFill>
                  <a:schemeClr val="bg1"/>
                </a:solidFill>
              </a:rPr>
              <a:t>If you are eligible to enroll in this class, you will see the </a:t>
            </a:r>
            <a:r>
              <a:rPr lang="en-US" sz="2400" i="1" dirty="0" smtClean="0">
                <a:solidFill>
                  <a:schemeClr val="bg1"/>
                </a:solidFill>
              </a:rPr>
              <a:t>OK to Add </a:t>
            </a:r>
            <a:r>
              <a:rPr lang="en-US" sz="2400" dirty="0" smtClean="0">
                <a:solidFill>
                  <a:schemeClr val="bg1"/>
                </a:solidFill>
              </a:rPr>
              <a:t>message.  </a:t>
            </a:r>
            <a:r>
              <a:rPr lang="en-US" sz="2400" b="1" dirty="0" smtClean="0">
                <a:solidFill>
                  <a:schemeClr val="bg1"/>
                </a:solidFill>
              </a:rPr>
              <a:t>THIS DOES NOT MEAN THAT YOU ARE NOW ENROLLED IN THE CLASS.  </a:t>
            </a:r>
            <a:r>
              <a:rPr lang="en-US" sz="2400" dirty="0" smtClean="0">
                <a:solidFill>
                  <a:schemeClr val="bg1"/>
                </a:solidFill>
              </a:rPr>
              <a:t>This means that when your enrollment appointment begins, if this class has seats available and you try to enroll in this class, you will be eligible.</a:t>
            </a:r>
            <a:endParaRPr lang="en-US" sz="2400" dirty="0">
              <a:solidFill>
                <a:schemeClr val="bg1"/>
              </a:solidFill>
            </a:endParaRPr>
          </a:p>
        </p:txBody>
      </p:sp>
      <p:cxnSp>
        <p:nvCxnSpPr>
          <p:cNvPr id="4" name="Straight Arrow Connector 3"/>
          <p:cNvCxnSpPr>
            <a:stCxn id="3" idx="2"/>
          </p:cNvCxnSpPr>
          <p:nvPr/>
        </p:nvCxnSpPr>
        <p:spPr>
          <a:xfrm rot="5400000">
            <a:off x="2226796" y="3141196"/>
            <a:ext cx="3242608" cy="1447800"/>
          </a:xfrm>
          <a:prstGeom prst="straightConnector1">
            <a:avLst/>
          </a:prstGeom>
          <a:ln w="63500">
            <a:solidFill>
              <a:srgbClr val="008000"/>
            </a:solidFill>
            <a:tailEnd type="stealt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457200" y="552450"/>
            <a:ext cx="5953125" cy="5753100"/>
          </a:xfrm>
          <a:prstGeom prst="rect">
            <a:avLst/>
          </a:prstGeom>
          <a:noFill/>
          <a:ln w="9525">
            <a:noFill/>
            <a:miter lim="800000"/>
            <a:headEnd/>
            <a:tailEnd/>
          </a:ln>
          <a:effectLst>
            <a:glow rad="101600">
              <a:schemeClr val="accent1">
                <a:satMod val="175000"/>
                <a:alpha val="40000"/>
              </a:schemeClr>
            </a:glow>
          </a:effectLst>
        </p:spPr>
      </p:pic>
      <p:sp>
        <p:nvSpPr>
          <p:cNvPr id="3" name="Line Callout 1 2"/>
          <p:cNvSpPr/>
          <p:nvPr/>
        </p:nvSpPr>
        <p:spPr>
          <a:xfrm>
            <a:off x="5486400" y="1219200"/>
            <a:ext cx="3429000" cy="3733800"/>
          </a:xfrm>
          <a:prstGeom prst="borderCallout1">
            <a:avLst>
              <a:gd name="adj1" fmla="val 43685"/>
              <a:gd name="adj2" fmla="val 772"/>
              <a:gd name="adj3" fmla="val 66167"/>
              <a:gd name="adj4" fmla="val -99524"/>
            </a:avLst>
          </a:prstGeom>
          <a:solidFill>
            <a:srgbClr val="008000"/>
          </a:solidFill>
          <a:ln w="76200">
            <a:solidFill>
              <a:srgbClr val="008000"/>
            </a:solidFill>
            <a:headEnd type="none"/>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t>When adding classes to your shopping cart, take note of special </a:t>
            </a:r>
            <a:r>
              <a:rPr lang="en-US" sz="2400" i="1" dirty="0" smtClean="0"/>
              <a:t>Enrollment Information.</a:t>
            </a:r>
            <a:r>
              <a:rPr lang="en-US" sz="2400" dirty="0" smtClean="0"/>
              <a:t> If you don’t meet these requirements, you can still add the class to your shopping cart, but you won’t be allowed to register for the class later.</a:t>
            </a:r>
            <a:endParaRPr lang="en-US" sz="2400" i="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228600" y="2838450"/>
            <a:ext cx="6181725" cy="3333750"/>
          </a:xfrm>
          <a:prstGeom prst="rect">
            <a:avLst/>
          </a:prstGeom>
          <a:noFill/>
          <a:ln w="9525">
            <a:noFill/>
            <a:miter lim="800000"/>
            <a:headEnd/>
            <a:tailEnd/>
          </a:ln>
        </p:spPr>
      </p:pic>
      <p:sp>
        <p:nvSpPr>
          <p:cNvPr id="3" name="Line Callout 1 2"/>
          <p:cNvSpPr/>
          <p:nvPr/>
        </p:nvSpPr>
        <p:spPr>
          <a:xfrm>
            <a:off x="5410200" y="838200"/>
            <a:ext cx="3429000" cy="3733800"/>
          </a:xfrm>
          <a:prstGeom prst="borderCallout1">
            <a:avLst>
              <a:gd name="adj1" fmla="val 43685"/>
              <a:gd name="adj2" fmla="val 772"/>
              <a:gd name="adj3" fmla="val 112686"/>
              <a:gd name="adj4" fmla="val -87817"/>
            </a:avLst>
          </a:prstGeom>
          <a:solidFill>
            <a:srgbClr val="008000"/>
          </a:solidFill>
          <a:ln w="76200">
            <a:solidFill>
              <a:srgbClr val="008000"/>
            </a:solidFill>
            <a:headEnd type="none"/>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t>In this example, an honors class was added to the shopping cart, but when the student used </a:t>
            </a:r>
            <a:r>
              <a:rPr lang="en-US" sz="2400" b="1" i="1" dirty="0" smtClean="0"/>
              <a:t>check eligibility</a:t>
            </a:r>
            <a:r>
              <a:rPr lang="en-US" sz="2400" dirty="0" smtClean="0"/>
              <a:t>, they discovered that they don’t meet the requirement of being active in the Honors College.</a:t>
            </a:r>
            <a:endParaRPr lang="en-US" sz="2400" i="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cstate="print"/>
          <a:srcRect/>
          <a:stretch>
            <a:fillRect/>
          </a:stretch>
        </p:blipFill>
        <p:spPr bwMode="auto">
          <a:xfrm>
            <a:off x="762000" y="2133600"/>
            <a:ext cx="7551810" cy="3876675"/>
          </a:xfrm>
          <a:prstGeom prst="rect">
            <a:avLst/>
          </a:prstGeom>
          <a:noFill/>
          <a:ln w="9525">
            <a:noFill/>
            <a:miter lim="800000"/>
            <a:headEnd/>
            <a:tailEnd/>
          </a:ln>
          <a:effectLst>
            <a:glow rad="101600">
              <a:schemeClr val="accent1">
                <a:satMod val="175000"/>
                <a:alpha val="40000"/>
              </a:schemeClr>
            </a:glow>
          </a:effectLst>
        </p:spPr>
      </p:pic>
      <p:sp>
        <p:nvSpPr>
          <p:cNvPr id="3" name="TextBox 2"/>
          <p:cNvSpPr txBox="1"/>
          <p:nvPr/>
        </p:nvSpPr>
        <p:spPr>
          <a:xfrm>
            <a:off x="533400" y="304800"/>
            <a:ext cx="8077200" cy="1200329"/>
          </a:xfrm>
          <a:prstGeom prst="rect">
            <a:avLst/>
          </a:prstGeom>
          <a:solidFill>
            <a:srgbClr val="008000"/>
          </a:solidFill>
        </p:spPr>
        <p:txBody>
          <a:bodyPr wrap="square" rtlCol="0">
            <a:spAutoFit/>
          </a:bodyPr>
          <a:lstStyle/>
          <a:p>
            <a:r>
              <a:rPr lang="en-US" sz="2400" b="1" dirty="0" smtClean="0">
                <a:solidFill>
                  <a:schemeClr val="bg1"/>
                </a:solidFill>
              </a:rPr>
              <a:t>CHECK ELIGIBILITY </a:t>
            </a:r>
            <a:r>
              <a:rPr lang="en-US" sz="2400" dirty="0" smtClean="0">
                <a:solidFill>
                  <a:schemeClr val="bg1"/>
                </a:solidFill>
              </a:rPr>
              <a:t>will tell you if the class falls outside of your career.  In the example below the student is an undergraduate and had a graduate level class in their shopping cart.</a:t>
            </a:r>
            <a:endParaRPr lang="en-US" sz="2400" b="1"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cstate="print"/>
          <a:srcRect/>
          <a:stretch>
            <a:fillRect/>
          </a:stretch>
        </p:blipFill>
        <p:spPr bwMode="auto">
          <a:xfrm>
            <a:off x="990600" y="2122343"/>
            <a:ext cx="7072312" cy="4278457"/>
          </a:xfrm>
          <a:prstGeom prst="rect">
            <a:avLst/>
          </a:prstGeom>
          <a:noFill/>
          <a:ln w="9525">
            <a:noFill/>
            <a:miter lim="800000"/>
            <a:headEnd/>
            <a:tailEnd/>
          </a:ln>
          <a:effectLst>
            <a:glow rad="101600">
              <a:schemeClr val="accent1">
                <a:satMod val="175000"/>
                <a:alpha val="40000"/>
              </a:schemeClr>
            </a:glow>
          </a:effectLst>
        </p:spPr>
      </p:pic>
      <p:sp>
        <p:nvSpPr>
          <p:cNvPr id="3" name="TextBox 2"/>
          <p:cNvSpPr txBox="1"/>
          <p:nvPr/>
        </p:nvSpPr>
        <p:spPr>
          <a:xfrm>
            <a:off x="533400" y="304800"/>
            <a:ext cx="8077200" cy="1569660"/>
          </a:xfrm>
          <a:prstGeom prst="rect">
            <a:avLst/>
          </a:prstGeom>
          <a:solidFill>
            <a:srgbClr val="008000"/>
          </a:solidFill>
        </p:spPr>
        <p:txBody>
          <a:bodyPr wrap="square" rtlCol="0">
            <a:spAutoFit/>
          </a:bodyPr>
          <a:lstStyle/>
          <a:p>
            <a:r>
              <a:rPr lang="en-US" sz="2400" b="1" dirty="0" smtClean="0">
                <a:solidFill>
                  <a:schemeClr val="bg1"/>
                </a:solidFill>
              </a:rPr>
              <a:t>CHECK ELIGIBILITY </a:t>
            </a:r>
            <a:r>
              <a:rPr lang="en-US" sz="2400" dirty="0" smtClean="0">
                <a:solidFill>
                  <a:schemeClr val="bg1"/>
                </a:solidFill>
              </a:rPr>
              <a:t>will tell you if you can’t add the same class twice.  In the example below the student had an internship class added twice.  This course is not set-up to allow this, so an error is received on the second class.</a:t>
            </a:r>
            <a:endParaRPr lang="en-US" sz="2400" b="1"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587</TotalTime>
  <Words>432</Words>
  <Application>Microsoft Office PowerPoint</Application>
  <PresentationFormat>On-screen Show (4:3)</PresentationFormat>
  <Paragraphs>14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Enrollment Management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acree</dc:creator>
  <cp:lastModifiedBy>idelgado</cp:lastModifiedBy>
  <cp:revision>62</cp:revision>
  <dcterms:created xsi:type="dcterms:W3CDTF">2010-09-16T17:29:54Z</dcterms:created>
  <dcterms:modified xsi:type="dcterms:W3CDTF">2011-02-24T14:26:26Z</dcterms:modified>
</cp:coreProperties>
</file>