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65" r:id="rId5"/>
    <p:sldId id="256" r:id="rId6"/>
    <p:sldId id="258" r:id="rId7"/>
    <p:sldId id="268" r:id="rId8"/>
    <p:sldId id="277" r:id="rId9"/>
    <p:sldId id="280" r:id="rId10"/>
    <p:sldId id="278" r:id="rId11"/>
    <p:sldId id="279" r:id="rId12"/>
    <p:sldId id="274" r:id="rId13"/>
    <p:sldId id="275" r:id="rId14"/>
    <p:sldId id="276" r:id="rId15"/>
    <p:sldId id="266" r:id="rId16"/>
    <p:sldId id="271" r:id="rId17"/>
    <p:sldId id="267" r:id="rId18"/>
    <p:sldId id="272" r:id="rId19"/>
    <p:sldId id="273" r:id="rId20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1" autoAdjust="0"/>
    <p:restoredTop sz="68415" autoAdjust="0"/>
  </p:normalViewPr>
  <p:slideViewPr>
    <p:cSldViewPr snapToGrid="0">
      <p:cViewPr varScale="1">
        <p:scale>
          <a:sx n="77" d="100"/>
          <a:sy n="77" d="100"/>
        </p:scale>
        <p:origin x="114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56122-1370-49E4-8EDF-60021F804BEC}" type="doc">
      <dgm:prSet loTypeId="urn:microsoft.com/office/officeart/2005/8/layout/hChevron3" loCatId="process" qsTypeId="urn:microsoft.com/office/officeart/2005/8/quickstyle/simple1" qsCatId="simple" csTypeId="urn:microsoft.com/office/officeart/2005/8/colors/colorful1#1" csCatId="colorful" phldr="1"/>
      <dgm:spPr/>
    </dgm:pt>
    <dgm:pt modelId="{E25B3853-DC08-41F3-8AA7-B4BC5528CDDE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Male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95AB4A-1F8A-425D-9920-A351BF29B2A6}" type="parTrans" cxnId="{1C2E9DAE-F995-42C7-AC10-70202B2267F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40F1F-7937-46C8-9395-2142CF79D219}" type="sibTrans" cxnId="{1C2E9DAE-F995-42C7-AC10-70202B2267F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A8E61-72FA-473C-87C5-6C55CE4E18F0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Masculine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773FA-82D1-4D52-8CEC-DFAE54124196}" type="parTrans" cxnId="{33B14B80-1A34-4918-BD1D-2D93559D164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1A4A3-DA8B-47A0-97E3-B2FE7B19751A}" type="sibTrans" cxnId="{33B14B80-1A34-4918-BD1D-2D93559D164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E01822-73BA-48C8-9D81-712141AE55B5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Heterosexual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BC802-EC8D-4A11-8F6D-828C2B94B036}" type="parTrans" cxnId="{B182397C-6121-424E-8EB7-AC11DAB1FE0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DF4C2-3A5C-4898-8734-D08A280728C8}" type="sibTrans" cxnId="{B182397C-6121-424E-8EB7-AC11DAB1FE0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0BBCA3-69DB-4187-AAF3-1A9DDD00F19C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9EDA9-1471-4AA5-9631-CA4F31A7E3CE}" type="parTrans" cxnId="{3DF9EB47-ADCD-4BA2-84D9-78D8DA88CC5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0A10C-1C0E-4E01-AF86-6A67FF7F4AAE}" type="sibTrans" cxnId="{3DF9EB47-ADCD-4BA2-84D9-78D8DA88CC5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3D269-1F16-45A2-9C48-FDFCD65FE1D1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Heteroromantic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56CE6B-DCA1-4C58-B8AA-8B61E0E769CC}" type="parTrans" cxnId="{5E53AFBF-E4B7-4DE6-AE56-6B9ECC6DF7A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DE0D9B-915C-44F3-8EF7-753C3BB1A5AD}" type="sibTrans" cxnId="{5E53AFBF-E4B7-4DE6-AE56-6B9ECC6DF7A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67878-E3B6-4A4D-A624-053EC62A5B35}" type="pres">
      <dgm:prSet presAssocID="{4E556122-1370-49E4-8EDF-60021F804BEC}" presName="Name0" presStyleCnt="0">
        <dgm:presLayoutVars>
          <dgm:dir/>
          <dgm:resizeHandles val="exact"/>
        </dgm:presLayoutVars>
      </dgm:prSet>
      <dgm:spPr/>
    </dgm:pt>
    <dgm:pt modelId="{52D07CDA-C1E8-4B7B-A12B-2B088E089040}" type="pres">
      <dgm:prSet presAssocID="{E25B3853-DC08-41F3-8AA7-B4BC5528CDDE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67C23-8CB7-4358-BC45-FA0629C88165}" type="pres">
      <dgm:prSet presAssocID="{01940F1F-7937-46C8-9395-2142CF79D219}" presName="parSpace" presStyleCnt="0"/>
      <dgm:spPr/>
    </dgm:pt>
    <dgm:pt modelId="{B61668A0-D4F4-41DA-81B4-D999D3D48A93}" type="pres">
      <dgm:prSet presAssocID="{430BBCA3-69DB-4187-AAF3-1A9DDD00F19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0D8C9-0A18-4811-AC6E-421A37897CB7}" type="pres">
      <dgm:prSet presAssocID="{83A0A10C-1C0E-4E01-AF86-6A67FF7F4AAE}" presName="parSpace" presStyleCnt="0"/>
      <dgm:spPr/>
    </dgm:pt>
    <dgm:pt modelId="{13E9CA62-5FC9-4E35-86CA-C38F9F357F56}" type="pres">
      <dgm:prSet presAssocID="{9E6A8E61-72FA-473C-87C5-6C55CE4E18F0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F1C60-F1FF-4739-9EF2-E1100F37DB41}" type="pres">
      <dgm:prSet presAssocID="{B781A4A3-DA8B-47A0-97E3-B2FE7B19751A}" presName="parSpace" presStyleCnt="0"/>
      <dgm:spPr/>
    </dgm:pt>
    <dgm:pt modelId="{D7324AD3-97EB-4C83-94CA-C8F052423157}" type="pres">
      <dgm:prSet presAssocID="{9DE01822-73BA-48C8-9D81-712141AE55B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FF6D0-B204-4EA8-961A-59744DBBBFA6}" type="pres">
      <dgm:prSet presAssocID="{D91DF4C2-3A5C-4898-8734-D08A280728C8}" presName="parSpace" presStyleCnt="0"/>
      <dgm:spPr/>
    </dgm:pt>
    <dgm:pt modelId="{D020D5EC-8088-43E6-B3E1-92E10417B483}" type="pres">
      <dgm:prSet presAssocID="{2173D269-1F16-45A2-9C48-FDFCD65FE1D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B6A02A-3894-4724-A023-54C8591D358B}" type="presOf" srcId="{2173D269-1F16-45A2-9C48-FDFCD65FE1D1}" destId="{D020D5EC-8088-43E6-B3E1-92E10417B483}" srcOrd="0" destOrd="0" presId="urn:microsoft.com/office/officeart/2005/8/layout/hChevron3"/>
    <dgm:cxn modelId="{EC9618BD-6B35-4099-A042-8924F9A99A3C}" type="presOf" srcId="{430BBCA3-69DB-4187-AAF3-1A9DDD00F19C}" destId="{B61668A0-D4F4-41DA-81B4-D999D3D48A93}" srcOrd="0" destOrd="0" presId="urn:microsoft.com/office/officeart/2005/8/layout/hChevron3"/>
    <dgm:cxn modelId="{B182397C-6121-424E-8EB7-AC11DAB1FE02}" srcId="{4E556122-1370-49E4-8EDF-60021F804BEC}" destId="{9DE01822-73BA-48C8-9D81-712141AE55B5}" srcOrd="3" destOrd="0" parTransId="{926BC802-EC8D-4A11-8F6D-828C2B94B036}" sibTransId="{D91DF4C2-3A5C-4898-8734-D08A280728C8}"/>
    <dgm:cxn modelId="{33B14B80-1A34-4918-BD1D-2D93559D1644}" srcId="{4E556122-1370-49E4-8EDF-60021F804BEC}" destId="{9E6A8E61-72FA-473C-87C5-6C55CE4E18F0}" srcOrd="2" destOrd="0" parTransId="{0C8773FA-82D1-4D52-8CEC-DFAE54124196}" sibTransId="{B781A4A3-DA8B-47A0-97E3-B2FE7B19751A}"/>
    <dgm:cxn modelId="{3DF9EB47-ADCD-4BA2-84D9-78D8DA88CC55}" srcId="{4E556122-1370-49E4-8EDF-60021F804BEC}" destId="{430BBCA3-69DB-4187-AAF3-1A9DDD00F19C}" srcOrd="1" destOrd="0" parTransId="{0B69EDA9-1471-4AA5-9631-CA4F31A7E3CE}" sibTransId="{83A0A10C-1C0E-4E01-AF86-6A67FF7F4AAE}"/>
    <dgm:cxn modelId="{5E53AFBF-E4B7-4DE6-AE56-6B9ECC6DF7AF}" srcId="{4E556122-1370-49E4-8EDF-60021F804BEC}" destId="{2173D269-1F16-45A2-9C48-FDFCD65FE1D1}" srcOrd="4" destOrd="0" parTransId="{E256CE6B-DCA1-4C58-B8AA-8B61E0E769CC}" sibTransId="{38DE0D9B-915C-44F3-8EF7-753C3BB1A5AD}"/>
    <dgm:cxn modelId="{D7D58279-AC95-497B-BDDA-BB21901677DF}" type="presOf" srcId="{4E556122-1370-49E4-8EDF-60021F804BEC}" destId="{BFF67878-E3B6-4A4D-A624-053EC62A5B35}" srcOrd="0" destOrd="0" presId="urn:microsoft.com/office/officeart/2005/8/layout/hChevron3"/>
    <dgm:cxn modelId="{E2FFA49B-D5C2-4C88-88F4-C023E1F7B804}" type="presOf" srcId="{9DE01822-73BA-48C8-9D81-712141AE55B5}" destId="{D7324AD3-97EB-4C83-94CA-C8F052423157}" srcOrd="0" destOrd="0" presId="urn:microsoft.com/office/officeart/2005/8/layout/hChevron3"/>
    <dgm:cxn modelId="{AC74D827-4CC5-4372-B470-4D20E523E675}" type="presOf" srcId="{E25B3853-DC08-41F3-8AA7-B4BC5528CDDE}" destId="{52D07CDA-C1E8-4B7B-A12B-2B088E089040}" srcOrd="0" destOrd="0" presId="urn:microsoft.com/office/officeart/2005/8/layout/hChevron3"/>
    <dgm:cxn modelId="{1C2E9DAE-F995-42C7-AC10-70202B2267F7}" srcId="{4E556122-1370-49E4-8EDF-60021F804BEC}" destId="{E25B3853-DC08-41F3-8AA7-B4BC5528CDDE}" srcOrd="0" destOrd="0" parTransId="{4A95AB4A-1F8A-425D-9920-A351BF29B2A6}" sibTransId="{01940F1F-7937-46C8-9395-2142CF79D219}"/>
    <dgm:cxn modelId="{9D7552DB-D98B-4649-8ED9-A188962177C2}" type="presOf" srcId="{9E6A8E61-72FA-473C-87C5-6C55CE4E18F0}" destId="{13E9CA62-5FC9-4E35-86CA-C38F9F357F56}" srcOrd="0" destOrd="0" presId="urn:microsoft.com/office/officeart/2005/8/layout/hChevron3"/>
    <dgm:cxn modelId="{F3A26099-704B-43DA-ABAE-DBF3F4978BF1}" type="presParOf" srcId="{BFF67878-E3B6-4A4D-A624-053EC62A5B35}" destId="{52D07CDA-C1E8-4B7B-A12B-2B088E089040}" srcOrd="0" destOrd="0" presId="urn:microsoft.com/office/officeart/2005/8/layout/hChevron3"/>
    <dgm:cxn modelId="{7626137F-16DE-4433-96E0-E4A276DB1171}" type="presParOf" srcId="{BFF67878-E3B6-4A4D-A624-053EC62A5B35}" destId="{9FC67C23-8CB7-4358-BC45-FA0629C88165}" srcOrd="1" destOrd="0" presId="urn:microsoft.com/office/officeart/2005/8/layout/hChevron3"/>
    <dgm:cxn modelId="{7960835E-DBAE-4B23-8EEB-44FA2EFC401D}" type="presParOf" srcId="{BFF67878-E3B6-4A4D-A624-053EC62A5B35}" destId="{B61668A0-D4F4-41DA-81B4-D999D3D48A93}" srcOrd="2" destOrd="0" presId="urn:microsoft.com/office/officeart/2005/8/layout/hChevron3"/>
    <dgm:cxn modelId="{63B336B6-16B7-4795-AF8B-E0AB1B96A8AE}" type="presParOf" srcId="{BFF67878-E3B6-4A4D-A624-053EC62A5B35}" destId="{55B0D8C9-0A18-4811-AC6E-421A37897CB7}" srcOrd="3" destOrd="0" presId="urn:microsoft.com/office/officeart/2005/8/layout/hChevron3"/>
    <dgm:cxn modelId="{377FB304-8F3C-475C-89BD-88E3D8AFE489}" type="presParOf" srcId="{BFF67878-E3B6-4A4D-A624-053EC62A5B35}" destId="{13E9CA62-5FC9-4E35-86CA-C38F9F357F56}" srcOrd="4" destOrd="0" presId="urn:microsoft.com/office/officeart/2005/8/layout/hChevron3"/>
    <dgm:cxn modelId="{919ACABC-33D9-47D2-A574-9D167E1AE330}" type="presParOf" srcId="{BFF67878-E3B6-4A4D-A624-053EC62A5B35}" destId="{5E0F1C60-F1FF-4739-9EF2-E1100F37DB41}" srcOrd="5" destOrd="0" presId="urn:microsoft.com/office/officeart/2005/8/layout/hChevron3"/>
    <dgm:cxn modelId="{572C3A82-5AD3-47E5-91F5-2C9E3E83355F}" type="presParOf" srcId="{BFF67878-E3B6-4A4D-A624-053EC62A5B35}" destId="{D7324AD3-97EB-4C83-94CA-C8F052423157}" srcOrd="6" destOrd="0" presId="urn:microsoft.com/office/officeart/2005/8/layout/hChevron3"/>
    <dgm:cxn modelId="{2914B8C9-9CD6-41DA-A054-C69C00112E7D}" type="presParOf" srcId="{BFF67878-E3B6-4A4D-A624-053EC62A5B35}" destId="{759FF6D0-B204-4EA8-961A-59744DBBBFA6}" srcOrd="7" destOrd="0" presId="urn:microsoft.com/office/officeart/2005/8/layout/hChevron3"/>
    <dgm:cxn modelId="{60CB554E-7DE7-44F1-94DF-307AE571C5D1}" type="presParOf" srcId="{BFF67878-E3B6-4A4D-A624-053EC62A5B35}" destId="{D020D5EC-8088-43E6-B3E1-92E10417B48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556122-1370-49E4-8EDF-60021F804BEC}" type="doc">
      <dgm:prSet loTypeId="urn:microsoft.com/office/officeart/2005/8/layout/hChevron3" loCatId="process" qsTypeId="urn:microsoft.com/office/officeart/2005/8/quickstyle/simple1" qsCatId="simple" csTypeId="urn:microsoft.com/office/officeart/2005/8/colors/colorful1#2" csCatId="colorful" phldr="1"/>
      <dgm:spPr/>
    </dgm:pt>
    <dgm:pt modelId="{E25B3853-DC08-41F3-8AA7-B4BC5528CDDE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Female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95AB4A-1F8A-425D-9920-A351BF29B2A6}" type="parTrans" cxnId="{1C2E9DAE-F995-42C7-AC10-70202B2267F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40F1F-7937-46C8-9395-2142CF79D219}" type="sibTrans" cxnId="{1C2E9DAE-F995-42C7-AC10-70202B2267F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A8E61-72FA-473C-87C5-6C55CE4E18F0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Feminine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773FA-82D1-4D52-8CEC-DFAE54124196}" type="parTrans" cxnId="{33B14B80-1A34-4918-BD1D-2D93559D164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1A4A3-DA8B-47A0-97E3-B2FE7B19751A}" type="sibTrans" cxnId="{33B14B80-1A34-4918-BD1D-2D93559D164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E01822-73BA-48C8-9D81-712141AE55B5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Heterosexual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BC802-EC8D-4A11-8F6D-828C2B94B036}" type="parTrans" cxnId="{B182397C-6121-424E-8EB7-AC11DAB1FE0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DF4C2-3A5C-4898-8734-D08A280728C8}" type="sibTrans" cxnId="{B182397C-6121-424E-8EB7-AC11DAB1FE0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0BBCA3-69DB-4187-AAF3-1A9DDD00F19C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Woman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9EDA9-1471-4AA5-9631-CA4F31A7E3CE}" type="parTrans" cxnId="{3DF9EB47-ADCD-4BA2-84D9-78D8DA88CC5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0A10C-1C0E-4E01-AF86-6A67FF7F4AAE}" type="sibTrans" cxnId="{3DF9EB47-ADCD-4BA2-84D9-78D8DA88CC5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59D95-CC9E-4D7D-AB0F-0B763127BD21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Heteroromantic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E35AB-8094-497A-8C1C-5CF5D704A094}" type="parTrans" cxnId="{880EA252-0AD1-4CDD-B442-3A3E6FA631D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0969D-2A11-4751-9B66-13DF339DCE56}" type="sibTrans" cxnId="{880EA252-0AD1-4CDD-B442-3A3E6FA631D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47D40C-5AE1-4732-BB26-37D368B7014B}" type="pres">
      <dgm:prSet presAssocID="{4E556122-1370-49E4-8EDF-60021F804BEC}" presName="Name0" presStyleCnt="0">
        <dgm:presLayoutVars>
          <dgm:dir/>
          <dgm:resizeHandles val="exact"/>
        </dgm:presLayoutVars>
      </dgm:prSet>
      <dgm:spPr/>
    </dgm:pt>
    <dgm:pt modelId="{8F2905C5-E808-468A-A7B8-38E33287AC4B}" type="pres">
      <dgm:prSet presAssocID="{E25B3853-DC08-41F3-8AA7-B4BC5528CDDE}" presName="parTxOnly" presStyleLbl="node1" presStyleIdx="0" presStyleCnt="5" custLinFactNeighborX="-23088" custLinFactNeighborY="-18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044B3-C4DB-44D3-9823-2E0D3F10369F}" type="pres">
      <dgm:prSet presAssocID="{01940F1F-7937-46C8-9395-2142CF79D219}" presName="parSpace" presStyleCnt="0"/>
      <dgm:spPr/>
    </dgm:pt>
    <dgm:pt modelId="{780CAB6B-E71C-48C3-822D-F9C41FE3E30F}" type="pres">
      <dgm:prSet presAssocID="{430BBCA3-69DB-4187-AAF3-1A9DDD00F19C}" presName="parTxOnly" presStyleLbl="node1" presStyleIdx="1" presStyleCnt="5" custLinFactNeighborX="-12118" custLinFactNeighborY="-18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72B5D-8CAA-4F55-944A-F244D5538887}" type="pres">
      <dgm:prSet presAssocID="{83A0A10C-1C0E-4E01-AF86-6A67FF7F4AAE}" presName="parSpace" presStyleCnt="0"/>
      <dgm:spPr/>
    </dgm:pt>
    <dgm:pt modelId="{0E109079-B7E0-4EF6-8FA7-EC097E611EF7}" type="pres">
      <dgm:prSet presAssocID="{9E6A8E61-72FA-473C-87C5-6C55CE4E18F0}" presName="parTxOnly" presStyleLbl="node1" presStyleIdx="2" presStyleCnt="5" custLinFactNeighborX="-23980" custLinFactNeighborY="-18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18A16-EAE7-489B-9033-432FBE035B80}" type="pres">
      <dgm:prSet presAssocID="{B781A4A3-DA8B-47A0-97E3-B2FE7B19751A}" presName="parSpace" presStyleCnt="0"/>
      <dgm:spPr/>
    </dgm:pt>
    <dgm:pt modelId="{F34525B7-6D68-45C6-90F7-BC35BC8D7F41}" type="pres">
      <dgm:prSet presAssocID="{9DE01822-73BA-48C8-9D81-712141AE55B5}" presName="parTxOnly" presStyleLbl="node1" presStyleIdx="3" presStyleCnt="5" custLinFactNeighborX="-35842" custLinFactNeighborY="-18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B5041-E1CF-4377-B4DE-6A3B42395ACA}" type="pres">
      <dgm:prSet presAssocID="{D91DF4C2-3A5C-4898-8734-D08A280728C8}" presName="parSpace" presStyleCnt="0"/>
      <dgm:spPr/>
    </dgm:pt>
    <dgm:pt modelId="{D663D146-3367-494F-BEA3-8887CAC5B507}" type="pres">
      <dgm:prSet presAssocID="{78159D95-CC9E-4D7D-AB0F-0B763127BD21}" presName="parTxOnly" presStyleLbl="node1" presStyleIdx="4" presStyleCnt="5" custScaleX="107884" custLinFactNeighborX="-38085" custLinFactNeighborY="-19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D799BE-7EA8-4532-9679-46F28C495757}" type="presOf" srcId="{9E6A8E61-72FA-473C-87C5-6C55CE4E18F0}" destId="{0E109079-B7E0-4EF6-8FA7-EC097E611EF7}" srcOrd="0" destOrd="0" presId="urn:microsoft.com/office/officeart/2005/8/layout/hChevron3"/>
    <dgm:cxn modelId="{880EA252-0AD1-4CDD-B442-3A3E6FA631D0}" srcId="{4E556122-1370-49E4-8EDF-60021F804BEC}" destId="{78159D95-CC9E-4D7D-AB0F-0B763127BD21}" srcOrd="4" destOrd="0" parTransId="{827E35AB-8094-497A-8C1C-5CF5D704A094}" sibTransId="{D7D0969D-2A11-4751-9B66-13DF339DCE56}"/>
    <dgm:cxn modelId="{B182397C-6121-424E-8EB7-AC11DAB1FE02}" srcId="{4E556122-1370-49E4-8EDF-60021F804BEC}" destId="{9DE01822-73BA-48C8-9D81-712141AE55B5}" srcOrd="3" destOrd="0" parTransId="{926BC802-EC8D-4A11-8F6D-828C2B94B036}" sibTransId="{D91DF4C2-3A5C-4898-8734-D08A280728C8}"/>
    <dgm:cxn modelId="{0C7362EE-6123-4780-9786-7DD45E7F8CC8}" type="presOf" srcId="{9DE01822-73BA-48C8-9D81-712141AE55B5}" destId="{F34525B7-6D68-45C6-90F7-BC35BC8D7F41}" srcOrd="0" destOrd="0" presId="urn:microsoft.com/office/officeart/2005/8/layout/hChevron3"/>
    <dgm:cxn modelId="{33B14B80-1A34-4918-BD1D-2D93559D1644}" srcId="{4E556122-1370-49E4-8EDF-60021F804BEC}" destId="{9E6A8E61-72FA-473C-87C5-6C55CE4E18F0}" srcOrd="2" destOrd="0" parTransId="{0C8773FA-82D1-4D52-8CEC-DFAE54124196}" sibTransId="{B781A4A3-DA8B-47A0-97E3-B2FE7B19751A}"/>
    <dgm:cxn modelId="{3DF9EB47-ADCD-4BA2-84D9-78D8DA88CC55}" srcId="{4E556122-1370-49E4-8EDF-60021F804BEC}" destId="{430BBCA3-69DB-4187-AAF3-1A9DDD00F19C}" srcOrd="1" destOrd="0" parTransId="{0B69EDA9-1471-4AA5-9631-CA4F31A7E3CE}" sibTransId="{83A0A10C-1C0E-4E01-AF86-6A67FF7F4AAE}"/>
    <dgm:cxn modelId="{4CC49006-5127-47B7-BE96-F812A6ECB8F3}" type="presOf" srcId="{E25B3853-DC08-41F3-8AA7-B4BC5528CDDE}" destId="{8F2905C5-E808-468A-A7B8-38E33287AC4B}" srcOrd="0" destOrd="0" presId="urn:microsoft.com/office/officeart/2005/8/layout/hChevron3"/>
    <dgm:cxn modelId="{7B6240BB-4C50-4803-AABD-2E6B0ECC3254}" type="presOf" srcId="{78159D95-CC9E-4D7D-AB0F-0B763127BD21}" destId="{D663D146-3367-494F-BEA3-8887CAC5B507}" srcOrd="0" destOrd="0" presId="urn:microsoft.com/office/officeart/2005/8/layout/hChevron3"/>
    <dgm:cxn modelId="{07D5DE9B-7BC6-4A3A-92BB-B34F808BEFA3}" type="presOf" srcId="{430BBCA3-69DB-4187-AAF3-1A9DDD00F19C}" destId="{780CAB6B-E71C-48C3-822D-F9C41FE3E30F}" srcOrd="0" destOrd="0" presId="urn:microsoft.com/office/officeart/2005/8/layout/hChevron3"/>
    <dgm:cxn modelId="{1C2E9DAE-F995-42C7-AC10-70202B2267F7}" srcId="{4E556122-1370-49E4-8EDF-60021F804BEC}" destId="{E25B3853-DC08-41F3-8AA7-B4BC5528CDDE}" srcOrd="0" destOrd="0" parTransId="{4A95AB4A-1F8A-425D-9920-A351BF29B2A6}" sibTransId="{01940F1F-7937-46C8-9395-2142CF79D219}"/>
    <dgm:cxn modelId="{27F053F7-E8E0-4F31-9F40-8C68176BF880}" type="presOf" srcId="{4E556122-1370-49E4-8EDF-60021F804BEC}" destId="{2947D40C-5AE1-4732-BB26-37D368B7014B}" srcOrd="0" destOrd="0" presId="urn:microsoft.com/office/officeart/2005/8/layout/hChevron3"/>
    <dgm:cxn modelId="{A082BDC5-7B5E-43B9-9C02-FC5FC0328118}" type="presParOf" srcId="{2947D40C-5AE1-4732-BB26-37D368B7014B}" destId="{8F2905C5-E808-468A-A7B8-38E33287AC4B}" srcOrd="0" destOrd="0" presId="urn:microsoft.com/office/officeart/2005/8/layout/hChevron3"/>
    <dgm:cxn modelId="{1C4C3183-043D-4E60-BD8F-5002925A4BE8}" type="presParOf" srcId="{2947D40C-5AE1-4732-BB26-37D368B7014B}" destId="{031044B3-C4DB-44D3-9823-2E0D3F10369F}" srcOrd="1" destOrd="0" presId="urn:microsoft.com/office/officeart/2005/8/layout/hChevron3"/>
    <dgm:cxn modelId="{A086DE04-13EE-4B76-B8E9-3CC8C5AEB4E9}" type="presParOf" srcId="{2947D40C-5AE1-4732-BB26-37D368B7014B}" destId="{780CAB6B-E71C-48C3-822D-F9C41FE3E30F}" srcOrd="2" destOrd="0" presId="urn:microsoft.com/office/officeart/2005/8/layout/hChevron3"/>
    <dgm:cxn modelId="{94BB2CD4-C7D1-4E22-A1CB-225BAB4F70B7}" type="presParOf" srcId="{2947D40C-5AE1-4732-BB26-37D368B7014B}" destId="{B3C72B5D-8CAA-4F55-944A-F244D5538887}" srcOrd="3" destOrd="0" presId="urn:microsoft.com/office/officeart/2005/8/layout/hChevron3"/>
    <dgm:cxn modelId="{84333304-8F8B-4749-B7EF-C2C2B87C292B}" type="presParOf" srcId="{2947D40C-5AE1-4732-BB26-37D368B7014B}" destId="{0E109079-B7E0-4EF6-8FA7-EC097E611EF7}" srcOrd="4" destOrd="0" presId="urn:microsoft.com/office/officeart/2005/8/layout/hChevron3"/>
    <dgm:cxn modelId="{6482E9B3-A8EE-453F-927C-67A8988F7B74}" type="presParOf" srcId="{2947D40C-5AE1-4732-BB26-37D368B7014B}" destId="{F1C18A16-EAE7-489B-9033-432FBE035B80}" srcOrd="5" destOrd="0" presId="urn:microsoft.com/office/officeart/2005/8/layout/hChevron3"/>
    <dgm:cxn modelId="{8CF6E1B6-9BDD-490C-98F9-A77447462EEC}" type="presParOf" srcId="{2947D40C-5AE1-4732-BB26-37D368B7014B}" destId="{F34525B7-6D68-45C6-90F7-BC35BC8D7F41}" srcOrd="6" destOrd="0" presId="urn:microsoft.com/office/officeart/2005/8/layout/hChevron3"/>
    <dgm:cxn modelId="{BD01BC65-FEE7-4866-A28D-66453C160EBB}" type="presParOf" srcId="{2947D40C-5AE1-4732-BB26-37D368B7014B}" destId="{CEFB5041-E1CF-4377-B4DE-6A3B42395ACA}" srcOrd="7" destOrd="0" presId="urn:microsoft.com/office/officeart/2005/8/layout/hChevron3"/>
    <dgm:cxn modelId="{C6943123-F28C-41C4-BA6A-49C38605095C}" type="presParOf" srcId="{2947D40C-5AE1-4732-BB26-37D368B7014B}" destId="{D663D146-3367-494F-BEA3-8887CAC5B50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07CDA-C1E8-4B7B-A12B-2B088E089040}">
      <dsp:nvSpPr>
        <dsp:cNvPr id="0" name=""/>
        <dsp:cNvSpPr/>
      </dsp:nvSpPr>
      <dsp:spPr>
        <a:xfrm>
          <a:off x="911" y="1110160"/>
          <a:ext cx="1777565" cy="71102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Male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" y="1110160"/>
        <a:ext cx="1599809" cy="711026"/>
      </dsp:txXfrm>
    </dsp:sp>
    <dsp:sp modelId="{B61668A0-D4F4-41DA-81B4-D999D3D48A93}">
      <dsp:nvSpPr>
        <dsp:cNvPr id="0" name=""/>
        <dsp:cNvSpPr/>
      </dsp:nvSpPr>
      <dsp:spPr>
        <a:xfrm>
          <a:off x="1422964" y="1110160"/>
          <a:ext cx="1777565" cy="71102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8477" y="1110160"/>
        <a:ext cx="1066539" cy="711026"/>
      </dsp:txXfrm>
    </dsp:sp>
    <dsp:sp modelId="{13E9CA62-5FC9-4E35-86CA-C38F9F357F56}">
      <dsp:nvSpPr>
        <dsp:cNvPr id="0" name=""/>
        <dsp:cNvSpPr/>
      </dsp:nvSpPr>
      <dsp:spPr>
        <a:xfrm>
          <a:off x="2845017" y="1110160"/>
          <a:ext cx="1777565" cy="7110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Masculine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0530" y="1110160"/>
        <a:ext cx="1066539" cy="711026"/>
      </dsp:txXfrm>
    </dsp:sp>
    <dsp:sp modelId="{D7324AD3-97EB-4C83-94CA-C8F052423157}">
      <dsp:nvSpPr>
        <dsp:cNvPr id="0" name=""/>
        <dsp:cNvSpPr/>
      </dsp:nvSpPr>
      <dsp:spPr>
        <a:xfrm>
          <a:off x="4267069" y="1110160"/>
          <a:ext cx="1777565" cy="71102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Heterosexual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2582" y="1110160"/>
        <a:ext cx="1066539" cy="711026"/>
      </dsp:txXfrm>
    </dsp:sp>
    <dsp:sp modelId="{D020D5EC-8088-43E6-B3E1-92E10417B483}">
      <dsp:nvSpPr>
        <dsp:cNvPr id="0" name=""/>
        <dsp:cNvSpPr/>
      </dsp:nvSpPr>
      <dsp:spPr>
        <a:xfrm>
          <a:off x="5689122" y="1110160"/>
          <a:ext cx="1777565" cy="71102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Heteroromantic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4635" y="1110160"/>
        <a:ext cx="1066539" cy="711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905C5-E808-468A-A7B8-38E33287AC4B}">
      <dsp:nvSpPr>
        <dsp:cNvPr id="0" name=""/>
        <dsp:cNvSpPr/>
      </dsp:nvSpPr>
      <dsp:spPr>
        <a:xfrm>
          <a:off x="0" y="819910"/>
          <a:ext cx="1780356" cy="71214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Female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19910"/>
        <a:ext cx="1602321" cy="712142"/>
      </dsp:txXfrm>
    </dsp:sp>
    <dsp:sp modelId="{780CAB6B-E71C-48C3-822D-F9C41FE3E30F}">
      <dsp:nvSpPr>
        <dsp:cNvPr id="0" name=""/>
        <dsp:cNvSpPr/>
      </dsp:nvSpPr>
      <dsp:spPr>
        <a:xfrm>
          <a:off x="1382206" y="819910"/>
          <a:ext cx="1780356" cy="71214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Woman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8277" y="819910"/>
        <a:ext cx="1068214" cy="712142"/>
      </dsp:txXfrm>
    </dsp:sp>
    <dsp:sp modelId="{0E109079-B7E0-4EF6-8FA7-EC097E611EF7}">
      <dsp:nvSpPr>
        <dsp:cNvPr id="0" name=""/>
        <dsp:cNvSpPr/>
      </dsp:nvSpPr>
      <dsp:spPr>
        <a:xfrm>
          <a:off x="2764254" y="819910"/>
          <a:ext cx="1780356" cy="71214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Feminine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0325" y="819910"/>
        <a:ext cx="1068214" cy="712142"/>
      </dsp:txXfrm>
    </dsp:sp>
    <dsp:sp modelId="{F34525B7-6D68-45C6-90F7-BC35BC8D7F41}">
      <dsp:nvSpPr>
        <dsp:cNvPr id="0" name=""/>
        <dsp:cNvSpPr/>
      </dsp:nvSpPr>
      <dsp:spPr>
        <a:xfrm>
          <a:off x="4146302" y="819910"/>
          <a:ext cx="1780356" cy="71214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Heterosexual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2373" y="819910"/>
        <a:ext cx="1068214" cy="712142"/>
      </dsp:txXfrm>
    </dsp:sp>
    <dsp:sp modelId="{D663D146-3367-494F-BEA3-8887CAC5B507}">
      <dsp:nvSpPr>
        <dsp:cNvPr id="0" name=""/>
        <dsp:cNvSpPr/>
      </dsp:nvSpPr>
      <dsp:spPr>
        <a:xfrm>
          <a:off x="5562600" y="811856"/>
          <a:ext cx="1920719" cy="71214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Heteroromantic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8671" y="811856"/>
        <a:ext cx="1208577" cy="712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BC36128-3B99-4B8D-AFCE-6DEB11D349AA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953A056-2A20-44FF-9C17-3D9DCF388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5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3A056-2A20-44FF-9C17-3D9DCF388F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25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/>
            <a:r>
              <a:rPr lang="en-US" dirty="0" smtClean="0"/>
              <a:t>Responses from LGBTQA+ students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3A056-2A20-44FF-9C17-3D9DCF388F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28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/>
            <a:r>
              <a:rPr lang="en-US" dirty="0" smtClean="0"/>
              <a:t>Responses from LGBTQA+ students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3A056-2A20-44FF-9C17-3D9DCF388F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Microaggressions</a:t>
            </a:r>
            <a:r>
              <a:rPr lang="en-US" dirty="0" smtClean="0"/>
              <a:t>: brief, commonplace verbal, behavioral, or environmental indignities that communicate hostile, derogatory, or negative insults.</a:t>
            </a:r>
            <a:r>
              <a:rPr lang="en-US" baseline="0" dirty="0" smtClean="0"/>
              <a:t> They may not always be intentional, they reinforce a power dynamic through casual degradation of folks from non-dominant groups…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3A056-2A20-44FF-9C17-3D9DCF388F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79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/>
            <a:r>
              <a:rPr lang="en-US" dirty="0" err="1" smtClean="0"/>
              <a:t>Microaggressions</a:t>
            </a:r>
            <a:r>
              <a:rPr lang="en-US" dirty="0" smtClean="0"/>
              <a:t>: brief, commonplace verbal, behavioral, or environmental indignities that communicate hostile, derogatory, or negative insults.</a:t>
            </a:r>
            <a:r>
              <a:rPr lang="en-US" baseline="0" dirty="0" smtClean="0"/>
              <a:t> They may not always be intentional, they reinforce a power dynamic through casual degradation of folks from non-dominant groups…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3A056-2A20-44FF-9C17-3D9DCF388F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85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1213" y="773113"/>
            <a:ext cx="5583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ook Antiqua" pitchFamily="18" charset="0"/>
              </a:rPr>
              <a:t>These issues are bigger than any one department, or even our campus as a whole, it happens everywhere—but we have to do what we can.</a:t>
            </a:r>
          </a:p>
          <a:p>
            <a:pPr algn="ctr"/>
            <a:endParaRPr lang="en-US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Book Antiqua" pitchFamily="18" charset="0"/>
              </a:rPr>
              <a:t>We all serve transgender and non-binary students. 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Book Antiqua" pitchFamily="18" charset="0"/>
              </a:rPr>
              <a:t>Whatever discomfort you are feeling is your responsibility to understand.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Book Antiqua" pitchFamily="18" charset="0"/>
              </a:rPr>
              <a:t>It’s your job to explore your discomfort, question it, and allow it to lead to reflection</a:t>
            </a:r>
          </a:p>
          <a:p>
            <a:pPr algn="ctr"/>
            <a:endParaRPr lang="en-US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Book Antiqua" pitchFamily="18" charset="0"/>
              </a:rPr>
              <a:t>We </a:t>
            </a:r>
            <a:r>
              <a:rPr lang="en-US" b="1" dirty="0">
                <a:solidFill>
                  <a:srgbClr val="7030A0"/>
                </a:solidFill>
                <a:latin typeface="Book Antiqua" pitchFamily="18" charset="0"/>
              </a:rPr>
              <a:t>all have a sex,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gender</a:t>
            </a:r>
            <a:r>
              <a:rPr lang="en-US" b="1" dirty="0">
                <a:solidFill>
                  <a:srgbClr val="7030A0"/>
                </a:solidFill>
                <a:latin typeface="Book Antiqua" pitchFamily="18" charset="0"/>
              </a:rPr>
              <a:t> identity, gender expression.</a:t>
            </a:r>
          </a:p>
          <a:p>
            <a:pPr algn="ctr" defTabSz="929305"/>
            <a:r>
              <a:rPr lang="en-US" sz="1600" b="1" dirty="0">
                <a:solidFill>
                  <a:srgbClr val="7030A0"/>
                </a:solidFill>
                <a:latin typeface="Book Antiqua" pitchFamily="18" charset="0"/>
              </a:rPr>
              <a:t>If someone’s identities or expression makes you uncomfortable, use that as a motivation to self-reflect.</a:t>
            </a:r>
            <a:endParaRPr lang="en-US" sz="2000" b="1" dirty="0">
              <a:solidFill>
                <a:srgbClr val="7030A0"/>
              </a:solidFill>
              <a:latin typeface="Book Antiqua" pitchFamily="18" charset="0"/>
            </a:endParaRPr>
          </a:p>
          <a:p>
            <a:pPr algn="ctr" defTabSz="929305"/>
            <a:r>
              <a:rPr lang="en-US" sz="1600" b="1" dirty="0">
                <a:solidFill>
                  <a:srgbClr val="7030A0"/>
                </a:solidFill>
                <a:latin typeface="Book Antiqua" pitchFamily="18" charset="0"/>
              </a:rPr>
              <a:t>Think, “why does another person’s identity offend you or seem like a joke?” </a:t>
            </a:r>
            <a:endParaRPr lang="en-US" sz="2000" b="1" dirty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endParaRPr lang="en-US" sz="1600" b="1" dirty="0">
              <a:solidFill>
                <a:srgbClr val="7030A0"/>
              </a:solidFill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3A056-2A20-44FF-9C17-3D9DCF388F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90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3A056-2A20-44FF-9C17-3D9DCF388F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40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5145-A8FA-437E-8360-477CBB0A0FE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6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3A056-2A20-44FF-9C17-3D9DCF388F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9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587B-5384-4D6F-B5AE-36303C533BB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72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3A056-2A20-44FF-9C17-3D9DCF388F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2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defRPr/>
            </a:pPr>
            <a:r>
              <a:rPr lang="en-US" altLang="en-US" dirty="0"/>
              <a:t>The LGBTQA+ Needs Assessment was administered to students, faculty, staff and community members in spring 2014.</a:t>
            </a:r>
          </a:p>
          <a:p>
            <a:endParaRPr lang="en-US" dirty="0" smtClean="0"/>
          </a:p>
          <a:p>
            <a:pPr>
              <a:defRPr/>
            </a:pPr>
            <a:r>
              <a:rPr lang="en-US" altLang="en-US" dirty="0" smtClean="0"/>
              <a:t>Students, Faculty/Staff and Community Members were invited to participate,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Total sample size = 589 (303 students,</a:t>
            </a:r>
            <a:r>
              <a:rPr lang="en-US" altLang="en-US" baseline="0" dirty="0" smtClean="0"/>
              <a:t> 191 who identify as LGBTQ+)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Students were asked “which other people know about your sexual or gender identity?”</a:t>
            </a:r>
          </a:p>
          <a:p>
            <a:r>
              <a:rPr lang="en-US" altLang="en-US" dirty="0" smtClean="0"/>
              <a:t>Options were Friends, Other Students, Professors, and Family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Students were asked “how accepting have other people been about your sexual or gender identity?”</a:t>
            </a:r>
          </a:p>
          <a:p>
            <a:r>
              <a:rPr lang="en-US" altLang="en-US" dirty="0" smtClean="0"/>
              <a:t>Options were Friends, Other Students, Professors, and Family</a:t>
            </a:r>
          </a:p>
          <a:p>
            <a:endParaRPr lang="en-US" altLang="en-US" dirty="0" smtClean="0"/>
          </a:p>
          <a:p>
            <a:r>
              <a:rPr lang="en-US" altLang="en-US" sz="2400" dirty="0"/>
              <a:t>Dealing with being out is not a thing of the past – students are still not out in many aspects of their lives</a:t>
            </a:r>
          </a:p>
          <a:p>
            <a:pPr lvl="1"/>
            <a:r>
              <a:rPr lang="en-US" altLang="en-US" sz="2000" dirty="0"/>
              <a:t>Not just a function of age and development – for example, 7% of grad students said none of their friends knew about their  sexual identity, compared with 1% of undergraduates</a:t>
            </a:r>
          </a:p>
          <a:p>
            <a:pPr lvl="1"/>
            <a:r>
              <a:rPr lang="en-US" altLang="en-US" sz="2000" dirty="0"/>
              <a:t>Significant numbers of students were not out to/or accepted by their families</a:t>
            </a:r>
          </a:p>
          <a:p>
            <a:r>
              <a:rPr lang="en-US" altLang="en-US" sz="2200" dirty="0"/>
              <a:t>Students of color reported being less out in most spheres and reported being slightly less accepted (except among friends)</a:t>
            </a:r>
          </a:p>
          <a:p>
            <a:r>
              <a:rPr lang="en-US" altLang="en-US" sz="2200" dirty="0"/>
              <a:t>Trans students reported alarmingly lower levels of </a:t>
            </a:r>
            <a:r>
              <a:rPr lang="en-US" altLang="en-US" sz="2200" dirty="0" err="1"/>
              <a:t>outness</a:t>
            </a:r>
            <a:r>
              <a:rPr lang="en-US" altLang="en-US" sz="2200" dirty="0"/>
              <a:t> and acceptance, especially among family</a:t>
            </a:r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3A056-2A20-44FF-9C17-3D9DCF388F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24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/>
            <a:r>
              <a:rPr lang="en-US" altLang="en-US" dirty="0"/>
              <a:t>Trans students reported alarmingly lower levels of </a:t>
            </a:r>
            <a:r>
              <a:rPr lang="en-US" altLang="en-US" dirty="0" err="1"/>
              <a:t>outness</a:t>
            </a:r>
            <a:r>
              <a:rPr lang="en-US" altLang="en-US" dirty="0"/>
              <a:t> and acceptance, especially among family</a:t>
            </a:r>
          </a:p>
          <a:p>
            <a:endParaRPr lang="en-US" dirty="0" smtClean="0"/>
          </a:p>
          <a:p>
            <a:r>
              <a:rPr lang="en-US" altLang="en-US" sz="2400" dirty="0"/>
              <a:t>Dealing with being out is not a thing of the past – students are still not out in many aspects of their lives</a:t>
            </a:r>
          </a:p>
          <a:p>
            <a:pPr lvl="1"/>
            <a:r>
              <a:rPr lang="en-US" altLang="en-US" sz="2000" dirty="0"/>
              <a:t>Not just a function of age and development – for example, 7% of grad students said none of their friends knew about their  sexual identity, compared with 1% of undergraduates</a:t>
            </a:r>
          </a:p>
          <a:p>
            <a:pPr lvl="1"/>
            <a:r>
              <a:rPr lang="en-US" altLang="en-US" sz="2000" dirty="0"/>
              <a:t>Significant numbers of students were not out to/or accepted by their families</a:t>
            </a:r>
          </a:p>
          <a:p>
            <a:r>
              <a:rPr lang="en-US" altLang="en-US" sz="2200" dirty="0"/>
              <a:t>Students of color reported being less out in most spheres and reported being slightly less accepted (except among friends)</a:t>
            </a:r>
          </a:p>
          <a:p>
            <a:r>
              <a:rPr lang="en-US" altLang="en-US" sz="2200" dirty="0"/>
              <a:t>Trans students reported alarmingly lower levels of </a:t>
            </a:r>
            <a:r>
              <a:rPr lang="en-US" altLang="en-US" sz="2200" dirty="0" err="1"/>
              <a:t>outness</a:t>
            </a:r>
            <a:r>
              <a:rPr lang="en-US" altLang="en-US" sz="2200" dirty="0"/>
              <a:t> and acceptance, especially among family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3A056-2A20-44FF-9C17-3D9DCF388F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7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Responses from LGBTQA+ students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3A056-2A20-44FF-9C17-3D9DCF388F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15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/>
            <a:r>
              <a:rPr lang="en-US" dirty="0" smtClean="0"/>
              <a:t>Responses from LGBTQA+ students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3A056-2A20-44FF-9C17-3D9DCF388F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91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defTabSz="929305"/>
            <a:r>
              <a:rPr lang="en-US" dirty="0" smtClean="0"/>
              <a:t>Responses from LGBTQA+ students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3A056-2A20-44FF-9C17-3D9DCF388F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2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6696-AD6C-4984-8839-16C60CECF44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17C0-BC98-4CB7-A50B-E2B8125E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5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6696-AD6C-4984-8839-16C60CECF44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17C0-BC98-4CB7-A50B-E2B8125E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6696-AD6C-4984-8839-16C60CECF44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17C0-BC98-4CB7-A50B-E2B8125E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0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9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6696-AD6C-4984-8839-16C60CECF44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17C0-BC98-4CB7-A50B-E2B8125E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86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3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4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6696-AD6C-4984-8839-16C60CECF44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17C0-BC98-4CB7-A50B-E2B8125E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01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1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8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0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6696-AD6C-4984-8839-16C60CECF44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17C0-BC98-4CB7-A50B-E2B8125E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01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8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6696-AD6C-4984-8839-16C60CECF44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17C0-BC98-4CB7-A50B-E2B8125E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6696-AD6C-4984-8839-16C60CECF44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17C0-BC98-4CB7-A50B-E2B8125E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9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6696-AD6C-4984-8839-16C60CECF44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17C0-BC98-4CB7-A50B-E2B8125E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6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6696-AD6C-4984-8839-16C60CECF44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17C0-BC98-4CB7-A50B-E2B8125E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0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6696-AD6C-4984-8839-16C60CECF44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17C0-BC98-4CB7-A50B-E2B8125E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7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C6696-AD6C-4984-8839-16C60CECF44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F17C0-BC98-4CB7-A50B-E2B8125E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3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78847-6E16-474C-B922-6680BB1EF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664C5-B6F1-45BC-ACC5-F6400F996A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4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97-2003_Worksheet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97-2003_Worksheet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1150" y="6324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Revised: Summer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1"/>
            <a:ext cx="28575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8195" y="4433769"/>
            <a:ext cx="1096204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Book Antiqua" pitchFamily="18" charset="0"/>
              </a:rPr>
              <a:t>Supporting Transgender &amp; </a:t>
            </a:r>
            <a:endParaRPr lang="en-US" sz="44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Book Antiqua" pitchFamily="18" charset="0"/>
              </a:rPr>
              <a:t>Non-Binary Students </a:t>
            </a:r>
            <a:endParaRPr lang="en-US" sz="44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endParaRPr lang="en-US" sz="5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33224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362201"/>
            <a:ext cx="7910010" cy="4361859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58540" y="162342"/>
            <a:ext cx="87808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tabLst>
                <a:tab pos="350838" algn="l"/>
                <a:tab pos="517525" algn="l"/>
              </a:tabLst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Disproportionate numbers of transgender students avoided going to class because of discrimination (n = 190) 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581400" y="2514600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362201"/>
            <a:ext cx="7910010" cy="4361859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58540" y="162342"/>
            <a:ext cx="87808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tabLst>
                <a:tab pos="350838" algn="l"/>
                <a:tab pos="517525" algn="l"/>
              </a:tabLst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Additionally, disproportionate numbers of transgender students felt left out while working in groups</a:t>
            </a:r>
          </a:p>
          <a:p>
            <a:pPr marL="342900" indent="-342900" algn="ctr">
              <a:tabLst>
                <a:tab pos="350838" algn="l"/>
                <a:tab pos="517525" algn="l"/>
              </a:tabLst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(n = 190) 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8763000" y="1639839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" y="1"/>
            <a:ext cx="3044414" cy="3044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71" y="0"/>
            <a:ext cx="3044415" cy="3044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585" y="-1"/>
            <a:ext cx="3044415" cy="3044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71" y="0"/>
            <a:ext cx="3044414" cy="30444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609" y="3824423"/>
            <a:ext cx="1096204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Book Antiqua" pitchFamily="18" charset="0"/>
              </a:rPr>
              <a:t>Transgender and non-binary </a:t>
            </a:r>
            <a:r>
              <a:rPr lang="en-US" sz="4400" b="1" dirty="0" smtClean="0">
                <a:solidFill>
                  <a:srgbClr val="7030A0"/>
                </a:solidFill>
                <a:latin typeface="Book Antiqua" pitchFamily="18" charset="0"/>
              </a:rPr>
              <a:t>students face </a:t>
            </a:r>
            <a:r>
              <a:rPr lang="en-US" sz="4400" b="1" dirty="0" smtClean="0">
                <a:solidFill>
                  <a:srgbClr val="7030A0"/>
                </a:solidFill>
                <a:latin typeface="Book Antiqua" pitchFamily="18" charset="0"/>
              </a:rPr>
              <a:t>myriad </a:t>
            </a:r>
            <a:r>
              <a:rPr lang="en-US" sz="4400" b="1" dirty="0" err="1" smtClean="0">
                <a:solidFill>
                  <a:srgbClr val="7030A0"/>
                </a:solidFill>
                <a:latin typeface="Book Antiqua" pitchFamily="18" charset="0"/>
              </a:rPr>
              <a:t>microaggressions</a:t>
            </a:r>
            <a:r>
              <a:rPr lang="en-US" sz="4400" b="1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Book Antiqua" pitchFamily="18" charset="0"/>
              </a:rPr>
              <a:t>in their everyday lives, especially on college campuses.</a:t>
            </a:r>
          </a:p>
          <a:p>
            <a:pPr algn="ctr"/>
            <a:endParaRPr lang="en-US" sz="5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38" y="1825624"/>
            <a:ext cx="9068844" cy="50323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People being generally rude and not taking you seriously until they figure out “which gender you are”</a:t>
            </a:r>
          </a:p>
          <a:p>
            <a:r>
              <a:rPr lang="en-US" dirty="0" smtClean="0"/>
              <a:t>Not </a:t>
            </a:r>
            <a:r>
              <a:rPr lang="en-US" dirty="0" smtClean="0"/>
              <a:t>asking for </a:t>
            </a:r>
            <a:r>
              <a:rPr lang="en-US" dirty="0" smtClean="0"/>
              <a:t>pronouns/not </a:t>
            </a:r>
            <a:r>
              <a:rPr lang="en-US" dirty="0" smtClean="0"/>
              <a:t>respecting </a:t>
            </a:r>
            <a:r>
              <a:rPr lang="en-US" dirty="0" smtClean="0"/>
              <a:t>pronouns once they are shared</a:t>
            </a:r>
            <a:endParaRPr lang="en-US" dirty="0" smtClean="0"/>
          </a:p>
          <a:p>
            <a:r>
              <a:rPr lang="en-US" dirty="0" err="1" smtClean="0"/>
              <a:t>Misgendering</a:t>
            </a:r>
            <a:r>
              <a:rPr lang="en-US" dirty="0" smtClean="0"/>
              <a:t> based off of </a:t>
            </a:r>
            <a:r>
              <a:rPr lang="en-US" dirty="0" smtClean="0"/>
              <a:t>appearance</a:t>
            </a:r>
          </a:p>
          <a:p>
            <a:r>
              <a:rPr lang="en-US" dirty="0"/>
              <a:t>“Male and female” bathrooms and feeling uncomfortable/unsafe using </a:t>
            </a:r>
            <a:r>
              <a:rPr lang="en-US" dirty="0" smtClean="0"/>
              <a:t>them/which will be less dangerous?</a:t>
            </a:r>
            <a:endParaRPr lang="en-US" dirty="0"/>
          </a:p>
          <a:p>
            <a:r>
              <a:rPr lang="en-US" dirty="0" smtClean="0"/>
              <a:t>Assuming that non-binary </a:t>
            </a:r>
            <a:r>
              <a:rPr lang="en-US" dirty="0" smtClean="0"/>
              <a:t>people </a:t>
            </a:r>
            <a:r>
              <a:rPr lang="en-US" dirty="0" smtClean="0"/>
              <a:t>have </a:t>
            </a:r>
            <a:r>
              <a:rPr lang="en-US" dirty="0" smtClean="0"/>
              <a:t>to look a certain way/ change their gender expression to identify as </a:t>
            </a:r>
            <a:r>
              <a:rPr lang="en-US" dirty="0" smtClean="0"/>
              <a:t>non-binary</a:t>
            </a:r>
            <a:endParaRPr lang="en-US" dirty="0" smtClean="0"/>
          </a:p>
          <a:p>
            <a:r>
              <a:rPr lang="en-US" dirty="0" smtClean="0"/>
              <a:t>Using language that assumes a binary (ex: “both genders”, “brothers and sisters”), both in conversation and on official forms (ex: check “male or female”)</a:t>
            </a:r>
          </a:p>
          <a:p>
            <a:r>
              <a:rPr lang="en-US" dirty="0" smtClean="0"/>
              <a:t>Referring </a:t>
            </a:r>
            <a:r>
              <a:rPr lang="en-US" dirty="0" smtClean="0"/>
              <a:t>to legal name as “real name”/ refusing to use someone’s chosen name</a:t>
            </a:r>
          </a:p>
          <a:p>
            <a:r>
              <a:rPr lang="en-US" dirty="0" smtClean="0"/>
              <a:t>Suggesting that non-binary identities aren’t “real” </a:t>
            </a:r>
            <a:endParaRPr lang="en-US" dirty="0" smtClean="0"/>
          </a:p>
          <a:p>
            <a:r>
              <a:rPr lang="en-US" dirty="0" smtClean="0"/>
              <a:t>Whispering and giggling once others think I am out of ear shot (including from staff/advisors)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50312" y="372343"/>
            <a:ext cx="936946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Book Antiqua" pitchFamily="18" charset="0"/>
              </a:rPr>
              <a:t>Microaggressions</a:t>
            </a:r>
            <a:r>
              <a:rPr lang="en-US" b="1" dirty="0" smtClean="0">
                <a:solidFill>
                  <a:srgbClr val="7030A0"/>
                </a:solidFill>
                <a:latin typeface="Book Antiqua" pitchFamily="18" charset="0"/>
              </a:rPr>
              <a:t> that Non-Binary Students face on the </a:t>
            </a:r>
            <a:r>
              <a:rPr lang="en-US" b="1" dirty="0" smtClean="0">
                <a:solidFill>
                  <a:srgbClr val="7030A0"/>
                </a:solidFill>
                <a:latin typeface="Book Antiqua" pitchFamily="18" charset="0"/>
              </a:rPr>
              <a:t>UA </a:t>
            </a:r>
            <a:r>
              <a:rPr lang="en-US" b="1" dirty="0" smtClean="0">
                <a:solidFill>
                  <a:srgbClr val="7030A0"/>
                </a:solidFill>
                <a:latin typeface="Book Antiqua" pitchFamily="18" charset="0"/>
              </a:rPr>
              <a:t>campus</a:t>
            </a:r>
            <a:endParaRPr lang="en-US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706" y="4628367"/>
            <a:ext cx="2229633" cy="2229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706" y="2304040"/>
            <a:ext cx="2204581" cy="2204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706" y="0"/>
            <a:ext cx="2184294" cy="21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4677" y="4691577"/>
            <a:ext cx="109620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Book Antiqua" pitchFamily="18" charset="0"/>
              </a:rPr>
              <a:t>Take responsibility for the way you treat transgender and non-binary students.</a:t>
            </a:r>
            <a:endParaRPr lang="en-US" sz="5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040" y="944626"/>
            <a:ext cx="109620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Book Antiqua" pitchFamily="18" charset="0"/>
              </a:rPr>
              <a:t>(If you find yourself feeling uncomfortable) </a:t>
            </a: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Book Antiqua" pitchFamily="18" charset="0"/>
              </a:rPr>
              <a:t>Allow your discomfort to lead to reflection.</a:t>
            </a:r>
            <a:endParaRPr lang="en-US" sz="5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88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assume another person’s gender. Ask them what pronouns they use and make sure you use them. Additionally, use the name that they wish to be addressed as (not a name that may exist on their legal record).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Reflect and challenge your own perceptions of gender. Recognize that there are </a:t>
            </a:r>
            <a:r>
              <a:rPr lang="en-US" dirty="0" smtClean="0"/>
              <a:t>more than two genders.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language that’s inclusive of ALL genders.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stare or laugh at folks whose expression doesn’t match your expectations.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Examine your office’s policy’s to see if there are any forms/procedures/language that are not fully gender inclusive. If there are, lobby for it to be changed or change it yourself. </a:t>
            </a:r>
          </a:p>
          <a:p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838200" y="372343"/>
            <a:ext cx="105156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ook Antiqua" pitchFamily="18" charset="0"/>
              </a:rPr>
              <a:t>How you can support </a:t>
            </a:r>
            <a:r>
              <a:rPr lang="en-US" b="1" dirty="0" smtClean="0">
                <a:solidFill>
                  <a:srgbClr val="7030A0"/>
                </a:solidFill>
                <a:latin typeface="Book Antiqua" pitchFamily="18" charset="0"/>
              </a:rPr>
              <a:t>transgender &amp; non-binary </a:t>
            </a:r>
            <a:r>
              <a:rPr lang="en-US" b="1" dirty="0" smtClean="0">
                <a:solidFill>
                  <a:srgbClr val="7030A0"/>
                </a:solidFill>
                <a:latin typeface="Book Antiqua" pitchFamily="18" charset="0"/>
              </a:rPr>
              <a:t>students…</a:t>
            </a:r>
            <a:endParaRPr lang="en-US" b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19131" y="2069841"/>
            <a:ext cx="5562600" cy="2286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Jen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Hoefle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Olson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Program Director</a:t>
            </a:r>
            <a:b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LGBTQ Resource Center</a:t>
            </a:r>
            <a:b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Student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Union, Rm 404-O</a:t>
            </a:r>
            <a:b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jhoefle@email.arizona.edu</a:t>
            </a:r>
            <a:b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(520) 626-1996</a:t>
            </a:r>
            <a:b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lgbtq.arizona.edu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UA_LGBTQ_bkgrd_200-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52400"/>
            <a:ext cx="6928104" cy="1353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877402"/>
            <a:ext cx="2337318" cy="34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3809" y="1264099"/>
            <a:ext cx="678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 Antiqua" pitchFamily="18" charset="0"/>
              </a:rPr>
              <a:t>We were raised in a society that </a:t>
            </a:r>
            <a:r>
              <a:rPr lang="en-US" sz="5400" b="1" dirty="0" smtClean="0">
                <a:solidFill>
                  <a:srgbClr val="7030A0"/>
                </a:solidFill>
                <a:latin typeface="Book Antiqua" pitchFamily="18" charset="0"/>
              </a:rPr>
              <a:t>constructs </a:t>
            </a:r>
            <a:r>
              <a:rPr lang="en-US" sz="5400" b="1" dirty="0" smtClean="0">
                <a:solidFill>
                  <a:srgbClr val="7030A0"/>
                </a:solidFill>
                <a:latin typeface="Book Antiqua" pitchFamily="18" charset="0"/>
              </a:rPr>
              <a:t>and reinforces false binaries.</a:t>
            </a:r>
            <a:endParaRPr lang="en-US" sz="5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814115" y="29290"/>
            <a:ext cx="85637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Societal Expectations</a:t>
            </a:r>
            <a:endParaRPr lang="en-US" sz="2000" b="1" i="1" dirty="0">
              <a:solidFill>
                <a:srgbClr val="7030A0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endParaRPr lang="en-US" sz="2000" b="1" i="1" dirty="0">
              <a:solidFill>
                <a:srgbClr val="000000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 birth if you are assigned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Male…</a:t>
            </a:r>
            <a:endParaRPr lang="en-US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is expected that you will be a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Man…</a:t>
            </a:r>
            <a:endParaRPr lang="en-US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 a man, society expects you to be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Masculine…</a:t>
            </a:r>
            <a:endParaRPr lang="en-US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men are expected to be attracted to women </a:t>
            </a:r>
            <a:r>
              <a:rPr lang="en-US" sz="16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Heterosexual &amp; Heteroromantic </a:t>
            </a:r>
            <a:endParaRPr lang="en-US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962024" y="4426566"/>
            <a:ext cx="826795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  <a:tab pos="4486275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 birth if you are assigned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Female…</a:t>
            </a:r>
            <a:endParaRPr lang="en-US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  <a:tab pos="4486275" algn="l"/>
              </a:tabLst>
            </a:pP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is expected that you will be a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Woman…</a:t>
            </a:r>
            <a:endParaRPr lang="en-US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  <a:tab pos="4486275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As a woman, society expects you to be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Feminine…</a:t>
            </a:r>
            <a:endParaRPr lang="en-US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  <a:tab pos="4486275" algn="l"/>
              </a:tabLst>
            </a:pP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                  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women are expected to be attracted to men </a:t>
            </a:r>
            <a:r>
              <a:rPr lang="en-US" sz="16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Heterosexual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  <a:tab pos="4486275" algn="l"/>
              </a:tabLst>
            </a:pP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 &amp; Heteroromantic</a:t>
            </a:r>
            <a:endParaRPr lang="en-US" sz="1600" b="1" i="1" dirty="0">
              <a:solidFill>
                <a:srgbClr val="7030A0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  <a:tab pos="4486275" algn="l"/>
              </a:tabLst>
            </a:pPr>
            <a:endParaRPr lang="en-US" sz="1200" b="1" dirty="0">
              <a:solidFill>
                <a:srgbClr val="000000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  <a:tab pos="4486275" algn="l"/>
              </a:tabLst>
            </a:pPr>
            <a:endParaRPr lang="en-US" sz="1200" b="1" dirty="0">
              <a:solidFill>
                <a:srgbClr val="000000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  <a:tab pos="4486275" algn="l"/>
              </a:tabLst>
            </a:pPr>
            <a:endParaRPr lang="en-US" sz="1200" b="1" dirty="0">
              <a:solidFill>
                <a:srgbClr val="000000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  <a:tab pos="4486275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However, not everyone meets society’s expectations…</a:t>
            </a:r>
            <a:endParaRPr lang="en-US" sz="2400" b="1" i="1" dirty="0">
              <a:solidFill>
                <a:srgbClr val="000000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  <a:tab pos="4486275" algn="l"/>
              </a:tabLst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286000" y="1183452"/>
          <a:ext cx="7467600" cy="293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agram 21"/>
          <p:cNvGraphicFramePr/>
          <p:nvPr>
            <p:extLst/>
          </p:nvPr>
        </p:nvGraphicFramePr>
        <p:xfrm>
          <a:off x="2286000" y="2590800"/>
          <a:ext cx="7620000" cy="261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375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469" y="380484"/>
            <a:ext cx="1096204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Sex</a:t>
            </a:r>
          </a:p>
          <a:p>
            <a:endParaRPr lang="en-US" sz="32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endParaRPr lang="en-US" sz="32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Gender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Identity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</a:br>
            <a:endParaRPr lang="en-US" sz="28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endParaRPr lang="en-US" sz="28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Gender 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Expression</a:t>
            </a:r>
          </a:p>
          <a:p>
            <a:pPr algn="ctr"/>
            <a:endParaRPr lang="en-US" sz="5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884" y="1258645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F</a:t>
            </a:r>
            <a:r>
              <a:rPr lang="en-US" sz="2000" b="1" dirty="0" smtClean="0">
                <a:latin typeface="Book Antiqua" panose="02040602050305030304" pitchFamily="18" charset="0"/>
              </a:rPr>
              <a:t>emale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20924" y="1258645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M</a:t>
            </a:r>
            <a:r>
              <a:rPr lang="en-US" sz="2000" b="1" dirty="0" smtClean="0">
                <a:latin typeface="Book Antiqua" panose="02040602050305030304" pitchFamily="18" charset="0"/>
              </a:rPr>
              <a:t>ale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6527" y="125864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 Antiqua" panose="02040602050305030304" pitchFamily="18" charset="0"/>
              </a:rPr>
              <a:t>Intersex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748" y="3455657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 Antiqua" panose="02040602050305030304" pitchFamily="18" charset="0"/>
              </a:rPr>
              <a:t>Woman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77030" y="3455657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M</a:t>
            </a:r>
            <a:r>
              <a:rPr lang="en-US" sz="2000" b="1" dirty="0" smtClean="0">
                <a:latin typeface="Book Antiqua" panose="02040602050305030304" pitchFamily="18" charset="0"/>
              </a:rPr>
              <a:t>an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0742" y="3234086"/>
            <a:ext cx="3177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 Antiqua" panose="02040602050305030304" pitchFamily="18" charset="0"/>
              </a:rPr>
              <a:t>Transgender, Non-Binary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1887" y="3595702"/>
            <a:ext cx="3041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Gender non-conforming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cxnSp>
        <p:nvCxnSpPr>
          <p:cNvPr id="13" name="Straight Connector 12"/>
          <p:cNvCxnSpPr>
            <a:endCxn id="5" idx="1"/>
          </p:cNvCxnSpPr>
          <p:nvPr/>
        </p:nvCxnSpPr>
        <p:spPr>
          <a:xfrm>
            <a:off x="1917523" y="1458700"/>
            <a:ext cx="36890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4" idx="1"/>
          </p:cNvCxnSpPr>
          <p:nvPr/>
        </p:nvCxnSpPr>
        <p:spPr>
          <a:xfrm>
            <a:off x="6730553" y="1458700"/>
            <a:ext cx="399037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3"/>
          </p:cNvCxnSpPr>
          <p:nvPr/>
        </p:nvCxnSpPr>
        <p:spPr>
          <a:xfrm flipV="1">
            <a:off x="1917523" y="3651907"/>
            <a:ext cx="8799350" cy="38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1976" y="5583015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 Antiqua" panose="02040602050305030304" pitchFamily="18" charset="0"/>
              </a:rPr>
              <a:t>Feminine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58345" y="5583015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 Antiqua" panose="02040602050305030304" pitchFamily="18" charset="0"/>
              </a:rPr>
              <a:t>Masculine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70698" y="5588292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 Antiqua" panose="02040602050305030304" pitchFamily="18" charset="0"/>
              </a:rPr>
              <a:t>Androgynous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17523" y="5783070"/>
            <a:ext cx="3353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8" idx="3"/>
            <a:endCxn id="27" idx="1"/>
          </p:cNvCxnSpPr>
          <p:nvPr/>
        </p:nvCxnSpPr>
        <p:spPr>
          <a:xfrm flipV="1">
            <a:off x="7066382" y="5783070"/>
            <a:ext cx="3191963" cy="52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3" y="-1"/>
            <a:ext cx="11262049" cy="68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Acceptance: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(n=190)</a:t>
            </a:r>
            <a:endParaRPr lang="en-US" alt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651" name="Content Placeholder 5"/>
          <p:cNvGraphicFramePr>
            <a:graphicFrameLocks noGrp="1"/>
          </p:cNvGraphicFramePr>
          <p:nvPr>
            <p:ph idx="1"/>
          </p:nvPr>
        </p:nvGraphicFramePr>
        <p:xfrm>
          <a:off x="2768600" y="2387600"/>
          <a:ext cx="74930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hart" r:id="rId4" imgW="7498730" imgH="4145639" progId="Excel.Sheet.8">
                  <p:embed/>
                </p:oleObj>
              </mc:Choice>
              <mc:Fallback>
                <p:oleObj name="Chart" r:id="rId4" imgW="7498730" imgH="414563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387600"/>
                        <a:ext cx="7493000" cy="414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2667000"/>
            <a:ext cx="2362200" cy="107721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% student ratings of acceptance of their sexual identity or gender identity by their family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47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1343608" y="927101"/>
            <a:ext cx="868835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would you describe the overall campus climate for 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LGBTQ+ students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(n=190)</a:t>
            </a:r>
          </a:p>
        </p:txBody>
      </p:sp>
      <p:graphicFrame>
        <p:nvGraphicFramePr>
          <p:cNvPr id="31747" name="Content Placeholder 5"/>
          <p:cNvGraphicFramePr>
            <a:graphicFrameLocks noGrp="1"/>
          </p:cNvGraphicFramePr>
          <p:nvPr>
            <p:ph idx="1"/>
          </p:nvPr>
        </p:nvGraphicFramePr>
        <p:xfrm>
          <a:off x="2770189" y="2387600"/>
          <a:ext cx="7489825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4" imgW="7498730" imgH="4145639" progId="Excel.Sheet.8">
                  <p:embed/>
                </p:oleObj>
              </mc:Choice>
              <mc:Fallback>
                <p:oleObj name="Chart" r:id="rId4" imgW="7498730" imgH="414563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9" y="2387600"/>
                        <a:ext cx="7489825" cy="414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2800" y="2895601"/>
            <a:ext cx="2971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1" dirty="0">
                <a:latin typeface="+mj-lt"/>
              </a:rPr>
              <a:t>*student respondents only</a:t>
            </a:r>
          </a:p>
        </p:txBody>
      </p:sp>
    </p:spTree>
    <p:extLst>
      <p:ext uri="{BB962C8B-B14F-4D97-AF65-F5344CB8AC3E}">
        <p14:creationId xmlns:p14="http://schemas.microsoft.com/office/powerpoint/2010/main" val="10054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 Safe on Campus (n=190)</a:t>
            </a:r>
          </a:p>
        </p:txBody>
      </p:sp>
      <p:graphicFrame>
        <p:nvGraphicFramePr>
          <p:cNvPr id="35844" name="Content Placeholder 5"/>
          <p:cNvGraphicFramePr>
            <a:graphicFrameLocks/>
          </p:cNvGraphicFramePr>
          <p:nvPr/>
        </p:nvGraphicFramePr>
        <p:xfrm>
          <a:off x="2730500" y="2825750"/>
          <a:ext cx="74930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hart" r:id="rId4" imgW="7504826" imgH="3767655" progId="Excel.Sheet.8">
                  <p:embed/>
                </p:oleObj>
              </mc:Choice>
              <mc:Fallback>
                <p:oleObj name="Chart" r:id="rId4" imgW="7504826" imgH="376765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2825750"/>
                        <a:ext cx="7493000" cy="375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2667001"/>
            <a:ext cx="3048000" cy="5847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% student ratings of feeling safe on campus, by LGBQ+ and Trans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91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/>
          </p:nvPr>
        </p:nvGraphicFramePr>
        <p:xfrm>
          <a:off x="1819870" y="2022764"/>
          <a:ext cx="84582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hart" r:id="rId4" imgW="7498730" imgH="4145639" progId="Excel.Sheet.8">
                  <p:embed/>
                </p:oleObj>
              </mc:Choice>
              <mc:Fallback>
                <p:oleObj name="Chart" r:id="rId4" imgW="7498730" imgH="414563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870" y="2022764"/>
                        <a:ext cx="8458200" cy="480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501205" y="1904999"/>
            <a:ext cx="6858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58540" y="379274"/>
            <a:ext cx="87808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tabLst>
                <a:tab pos="350838" algn="l"/>
                <a:tab pos="517525" algn="l"/>
              </a:tabLst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majority of LGBTQA+ students experienced derogatory language at least once a week (n = 190) 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 rot="16200000">
            <a:off x="7466421" y="1602058"/>
            <a:ext cx="447258" cy="4407300"/>
          </a:xfrm>
          <a:prstGeom prst="rightBrace">
            <a:avLst>
              <a:gd name="adj1" fmla="val 62820"/>
              <a:gd name="adj2" fmla="val 3093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7528416" y="885914"/>
            <a:ext cx="424071" cy="4407300"/>
          </a:xfrm>
          <a:prstGeom prst="rightBrace">
            <a:avLst>
              <a:gd name="adj1" fmla="val 62820"/>
              <a:gd name="adj2" fmla="val 65595"/>
            </a:avLst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0" y="3200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 of LGBQ+ students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4174" y="2514600"/>
            <a:ext cx="364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 of Transgender students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9039" y="2438399"/>
            <a:ext cx="1728896" cy="181588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How often do you hear anti-LGBTQA+ slurs (e.g., “that’s so gay” to mean something is bad) on campus?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189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1104</Words>
  <Application>Microsoft Office PowerPoint</Application>
  <PresentationFormat>Widescreen</PresentationFormat>
  <Paragraphs>137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Times New Roman</vt:lpstr>
      <vt:lpstr>ヒラギノ角ゴ Pro W3</vt:lpstr>
      <vt:lpstr>Office Theme</vt:lpstr>
      <vt:lpstr>1_Office Theme</vt:lpstr>
      <vt:lpstr>2_Office Theme</vt:lpstr>
      <vt:lpstr>3_Office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Acceptance: Family (n=190)</vt:lpstr>
      <vt:lpstr>How would you describe the overall campus climate for LGBTQ+ students? (n=190)</vt:lpstr>
      <vt:lpstr>Feeling Safe on Campus (n=190)</vt:lpstr>
      <vt:lpstr>PowerPoint Presentation</vt:lpstr>
      <vt:lpstr>PowerPoint Presentation</vt:lpstr>
      <vt:lpstr>PowerPoint Presentation</vt:lpstr>
      <vt:lpstr>PowerPoint Presentation</vt:lpstr>
      <vt:lpstr>Microaggressions that Non-Binary Students face on the UA campus</vt:lpstr>
      <vt:lpstr>PowerPoint Presentation</vt:lpstr>
      <vt:lpstr>How you can support transgender &amp; non-binary students…</vt:lpstr>
      <vt:lpstr>    Jen Hoefle Olson  Program Director  LGBTQ Resource Center Student Union, Rm 404-O jhoefle@email.arizona.edu (520) 626-1996  lgbtq.arizona.edu  </vt:lpstr>
    </vt:vector>
  </TitlesOfParts>
  <Company>Student Affairs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Cole Eskridge</dc:creator>
  <cp:lastModifiedBy>Jennifer Hoefle</cp:lastModifiedBy>
  <cp:revision>22</cp:revision>
  <cp:lastPrinted>2015-11-17T17:47:56Z</cp:lastPrinted>
  <dcterms:created xsi:type="dcterms:W3CDTF">2015-11-17T06:41:52Z</dcterms:created>
  <dcterms:modified xsi:type="dcterms:W3CDTF">2015-11-17T17:49:20Z</dcterms:modified>
</cp:coreProperties>
</file>