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462" r:id="rId2"/>
    <p:sldId id="469" r:id="rId3"/>
    <p:sldId id="467" r:id="rId4"/>
    <p:sldId id="470" r:id="rId5"/>
    <p:sldId id="471" r:id="rId6"/>
    <p:sldId id="473" r:id="rId7"/>
    <p:sldId id="472" r:id="rId8"/>
    <p:sldId id="479" r:id="rId9"/>
    <p:sldId id="464" r:id="rId10"/>
    <p:sldId id="478" r:id="rId11"/>
    <p:sldId id="477" r:id="rId12"/>
    <p:sldId id="476" r:id="rId13"/>
    <p:sldId id="475" r:id="rId14"/>
    <p:sldId id="474" r:id="rId15"/>
    <p:sldId id="480" r:id="rId16"/>
    <p:sldId id="481" r:id="rId17"/>
    <p:sldId id="488" r:id="rId18"/>
    <p:sldId id="489" r:id="rId19"/>
    <p:sldId id="490" r:id="rId20"/>
    <p:sldId id="482" r:id="rId21"/>
    <p:sldId id="486" r:id="rId22"/>
    <p:sldId id="485" r:id="rId23"/>
    <p:sldId id="484" r:id="rId24"/>
    <p:sldId id="483" r:id="rId25"/>
    <p:sldId id="487" r:id="rId26"/>
    <p:sldId id="491" r:id="rId27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B"/>
    <a:srgbClr val="333333"/>
    <a:srgbClr val="AB0520"/>
    <a:srgbClr val="C8D9D8"/>
    <a:srgbClr val="6F868D"/>
    <a:srgbClr val="83B1E3"/>
    <a:srgbClr val="0686EF"/>
    <a:srgbClr val="FAD7AA"/>
    <a:srgbClr val="8BBEE2"/>
    <a:srgbClr val="BE0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1" autoAdjust="0"/>
    <p:restoredTop sz="94118" autoAdjust="0"/>
  </p:normalViewPr>
  <p:slideViewPr>
    <p:cSldViewPr snapToGrid="0">
      <p:cViewPr>
        <p:scale>
          <a:sx n="80" d="100"/>
          <a:sy n="80" d="100"/>
        </p:scale>
        <p:origin x="-336" y="-228"/>
      </p:cViewPr>
      <p:guideLst>
        <p:guide orient="horz" pos="311"/>
        <p:guide pos="2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684C-F081-544B-8C90-A5795DCABDF2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DD33-2A06-9443-920E-9A8794B8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2" y="1153207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31336"/>
            <a:ext cx="6400800" cy="828662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Sample text or subtitle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CD09-1EE7-8745-AB3C-21E7A359E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4" y="4015014"/>
            <a:ext cx="2256972" cy="1128486"/>
          </a:xfrm>
          <a:prstGeom prst="rect">
            <a:avLst/>
          </a:prstGeom>
        </p:spPr>
      </p:pic>
      <p:pic>
        <p:nvPicPr>
          <p:cNvPr id="6" name="Picture 5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4" y="989547"/>
            <a:ext cx="606553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6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65444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68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50387" y="2157897"/>
            <a:ext cx="3845860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930172" y="1817065"/>
            <a:ext cx="3845860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C8D9D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3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8" y="1664663"/>
            <a:ext cx="3377332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1664663"/>
            <a:ext cx="3377332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93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2" y="1598614"/>
            <a:ext cx="7772400" cy="1101725"/>
          </a:xfrm>
        </p:spPr>
        <p:txBody>
          <a:bodyPr/>
          <a:lstStyle>
            <a:lvl1pPr>
              <a:defRPr sz="3400" b="0" i="0" baseline="0">
                <a:latin typeface="Times New Roman"/>
              </a:defRPr>
            </a:lvl1pPr>
          </a:lstStyle>
          <a:p>
            <a:r>
              <a:rPr lang="en-US" dirty="0" smtClean="0"/>
              <a:t>STATEMENT PARAGRAPH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3672"/>
            <a:ext cx="6400800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C8D9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800" b="1" dirty="0" smtClean="0">
                <a:solidFill>
                  <a:srgbClr val="C8D9D8"/>
                </a:solidFill>
              </a:rPr>
              <a:t>This is what the text would look</a:t>
            </a:r>
            <a:r>
              <a:rPr lang="en-US" sz="1800" b="1" baseline="0" dirty="0" smtClean="0">
                <a:solidFill>
                  <a:srgbClr val="C8D9D8"/>
                </a:solidFill>
              </a:rPr>
              <a:t> like in a paragraph. This is what the text would look like in a paragraph. This is what the text would look like.</a:t>
            </a:r>
            <a:endParaRPr lang="en-US" sz="1800" b="1" dirty="0">
              <a:solidFill>
                <a:srgbClr val="C8D9D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0AC-9194-3147-91C1-7FC7FBA87A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685292" y="1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C8D9D8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smtClean="0"/>
              <a:t>SAMPLE HEADER</a:t>
            </a:r>
            <a:endParaRPr lang="en-US" dirty="0"/>
          </a:p>
        </p:txBody>
      </p:sp>
      <p:pic>
        <p:nvPicPr>
          <p:cNvPr id="9" name="Picture 8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30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4641547" y="1350988"/>
            <a:ext cx="3291627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1575377"/>
            <a:ext cx="6467764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4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C8D9D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9" name="Picture 8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12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 algn="l"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7" y="1109775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C8D9D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549862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2" y="1597026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19" y="4825556"/>
            <a:ext cx="575518" cy="317944"/>
          </a:xfrm>
          <a:prstGeom prst="rect">
            <a:avLst/>
          </a:prstGeom>
        </p:spPr>
      </p:pic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315390" y="4882202"/>
            <a:ext cx="505516" cy="2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9B76813-089B-5346-A50D-90CF445FC7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77" r:id="rId3"/>
    <p:sldLayoutId id="2147483687" r:id="rId4"/>
    <p:sldLayoutId id="2147483708" r:id="rId5"/>
    <p:sldLayoutId id="2147483678" r:id="rId6"/>
    <p:sldLayoutId id="2147483692" r:id="rId7"/>
    <p:sldLayoutId id="2147483709" r:id="rId8"/>
    <p:sldLayoutId id="2147483710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buFontTx/>
        <a:buBlip>
          <a:blip r:embed="rId12"/>
        </a:buBlip>
        <a:defRPr sz="20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1pPr>
      <a:lvl2pPr marL="704850" indent="-285750" algn="ctr" rtl="0" eaLnBrk="0" fontAlgn="base" hangingPunct="0">
        <a:spcBef>
          <a:spcPts val="700"/>
        </a:spcBef>
        <a:spcAft>
          <a:spcPct val="0"/>
        </a:spcAft>
        <a:buFontTx/>
        <a:buBlip>
          <a:blip r:embed="rId12"/>
        </a:buBlip>
        <a:defRPr sz="16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2pPr>
      <a:lvl3pPr marL="1047750" indent="-171450" algn="ctr" rtl="0" eaLnBrk="0" fontAlgn="base" hangingPunct="0">
        <a:spcBef>
          <a:spcPts val="600"/>
        </a:spcBef>
        <a:spcAft>
          <a:spcPct val="0"/>
        </a:spcAft>
        <a:buFontTx/>
        <a:buBlip>
          <a:blip r:embed="rId12"/>
        </a:buBlip>
        <a:defRPr sz="12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3pPr>
      <a:lvl4pPr marL="1504950" indent="-171450" algn="ctr" rtl="0" eaLnBrk="0" fontAlgn="base" hangingPunct="0">
        <a:spcBef>
          <a:spcPts val="500"/>
        </a:spcBef>
        <a:spcAft>
          <a:spcPct val="0"/>
        </a:spcAft>
        <a:buFontTx/>
        <a:buBlip>
          <a:blip r:embed="rId12"/>
        </a:buBlip>
        <a:defRPr sz="12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4pPr>
      <a:lvl5pPr marL="1962150" indent="-171450" algn="ctr" rtl="0" eaLnBrk="0" fontAlgn="base" hangingPunct="0">
        <a:spcBef>
          <a:spcPts val="500"/>
        </a:spcBef>
        <a:spcAft>
          <a:spcPct val="0"/>
        </a:spcAft>
        <a:buFontTx/>
        <a:buBlip>
          <a:blip r:embed="rId12"/>
        </a:buBlip>
        <a:defRPr sz="12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 FOR GRADUATION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New Online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548145"/>
            <a:ext cx="5486400" cy="238540"/>
          </a:xfrm>
        </p:spPr>
        <p:txBody>
          <a:bodyPr/>
          <a:lstStyle/>
          <a:p>
            <a:r>
              <a:rPr lang="en-US" dirty="0" smtClean="0"/>
              <a:t>SELECT THE TERM OF EXPECTED GRADUATION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APPLIES FOR GRADUATION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4" y="1057522"/>
            <a:ext cx="5111750" cy="346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63" y="3070086"/>
            <a:ext cx="4673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031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532243"/>
            <a:ext cx="5486400" cy="206734"/>
          </a:xfrm>
        </p:spPr>
        <p:txBody>
          <a:bodyPr/>
          <a:lstStyle/>
          <a:p>
            <a:r>
              <a:rPr lang="en-US" dirty="0" smtClean="0"/>
              <a:t>ROTC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APPLIES FOR GRADUATION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93" y="1016267"/>
            <a:ext cx="5098273" cy="35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00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APPLIES FOR GRADUATION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61" y="763326"/>
            <a:ext cx="3560032" cy="432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733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548145"/>
            <a:ext cx="5486400" cy="214686"/>
          </a:xfrm>
        </p:spPr>
        <p:txBody>
          <a:bodyPr/>
          <a:lstStyle/>
          <a:p>
            <a:r>
              <a:rPr lang="en-US" dirty="0" smtClean="0"/>
              <a:t>GRADUATION POLICY CONSENT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APPLIES FOR GRADUATION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0" y="991126"/>
            <a:ext cx="4018786" cy="357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49" y="984696"/>
            <a:ext cx="3892917" cy="357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959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APPLIES FOR GRADUATION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76" y="738477"/>
            <a:ext cx="3334544" cy="440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44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420925"/>
            <a:ext cx="5486400" cy="277124"/>
          </a:xfrm>
        </p:spPr>
        <p:txBody>
          <a:bodyPr/>
          <a:lstStyle/>
          <a:p>
            <a:r>
              <a:rPr lang="en-US" dirty="0" smtClean="0"/>
              <a:t>CANDIDACY FEES ARE CHARGED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APPLIES FOR GRADUATION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73" y="1063787"/>
            <a:ext cx="6337189" cy="334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3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SUBMIT CONFIRMATION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APPLIES FOR GRADUATION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90" y="1583936"/>
            <a:ext cx="4028431" cy="175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4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CAN VIEW THEIR GRADUATION STATUS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95" y="1015462"/>
            <a:ext cx="4312472" cy="373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2505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556097"/>
            <a:ext cx="5486400" cy="214686"/>
          </a:xfrm>
        </p:spPr>
        <p:txBody>
          <a:bodyPr/>
          <a:lstStyle/>
          <a:p>
            <a:r>
              <a:rPr lang="en-US" dirty="0" smtClean="0"/>
              <a:t>THEY’LL ALSO VERIFY THEIR DIPLOMA NAME AND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CAN VIEW THEIR GRADUATION STATUS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052885"/>
            <a:ext cx="4178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66725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524292"/>
            <a:ext cx="5486400" cy="214684"/>
          </a:xfrm>
        </p:spPr>
        <p:txBody>
          <a:bodyPr/>
          <a:lstStyle/>
          <a:p>
            <a:r>
              <a:rPr lang="en-US" dirty="0" smtClean="0"/>
              <a:t>THEY CAN ALSO CREATE A NEW ADDRESS FOR DIPLOMA MAILING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CAN UPDATE THEIR ADDRESS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81" y="1070167"/>
            <a:ext cx="5402414" cy="33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4462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</a:t>
            </a:fld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OVERVIEW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441304" y="1288111"/>
            <a:ext cx="6215803" cy="3339548"/>
          </a:xfrm>
        </p:spPr>
        <p:txBody>
          <a:bodyPr/>
          <a:lstStyle/>
          <a:p>
            <a:r>
              <a:rPr lang="en-US" dirty="0" smtClean="0"/>
              <a:t>Give student access to apply for graduation</a:t>
            </a:r>
          </a:p>
          <a:p>
            <a:r>
              <a:rPr lang="en-US" dirty="0" smtClean="0"/>
              <a:t>Notify student of eligibility to apply</a:t>
            </a:r>
          </a:p>
          <a:p>
            <a:r>
              <a:rPr lang="en-US" dirty="0" smtClean="0"/>
              <a:t>Create two checklist items</a:t>
            </a:r>
          </a:p>
          <a:p>
            <a:r>
              <a:rPr lang="en-US" dirty="0" smtClean="0"/>
              <a:t>Student submits application</a:t>
            </a:r>
          </a:p>
          <a:p>
            <a:r>
              <a:rPr lang="en-US" dirty="0" smtClean="0"/>
              <a:t>Instruct student to contact their advisor</a:t>
            </a:r>
          </a:p>
          <a:p>
            <a:r>
              <a:rPr lang="en-US" dirty="0" smtClean="0"/>
              <a:t>Advisor meets with student, creates Degree Audit Worksheet, and submits it to Graduation Services</a:t>
            </a:r>
          </a:p>
          <a:p>
            <a:r>
              <a:rPr lang="en-US" dirty="0" smtClean="0"/>
              <a:t>Graduation Services reviews, posts degree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319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“GRADUATION: APPLY FOR GRADUATION” TO DO ITEM IS REMOVED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ITEM COMPLETES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209813"/>
            <a:ext cx="67881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472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420925"/>
            <a:ext cx="5486400" cy="277123"/>
          </a:xfrm>
        </p:spPr>
        <p:txBody>
          <a:bodyPr/>
          <a:lstStyle/>
          <a:p>
            <a:r>
              <a:rPr lang="en-US" dirty="0" smtClean="0"/>
              <a:t>DEGREE CHECKOUT STATUS </a:t>
            </a:r>
            <a:r>
              <a:rPr lang="en-US" dirty="0" smtClean="0"/>
              <a:t>IS UPDATED TO </a:t>
            </a:r>
            <a:r>
              <a:rPr lang="en-US" dirty="0" smtClean="0"/>
              <a:t>“APPLIED”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CHECKOUT STATUS IS UPDATED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38" y="1159985"/>
            <a:ext cx="5684824" cy="3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847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556096"/>
            <a:ext cx="5486400" cy="198783"/>
          </a:xfrm>
        </p:spPr>
        <p:txBody>
          <a:bodyPr/>
          <a:lstStyle/>
          <a:p>
            <a:r>
              <a:rPr lang="en-US" dirty="0" smtClean="0"/>
              <a:t>“APPLIED” EMAIL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 STUDENT TO CONTACT THEIR ADVISOR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58" y="1039218"/>
            <a:ext cx="5755419" cy="34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629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470991" y="4381169"/>
            <a:ext cx="6202018" cy="316880"/>
          </a:xfrm>
        </p:spPr>
        <p:txBody>
          <a:bodyPr/>
          <a:lstStyle/>
          <a:p>
            <a:r>
              <a:rPr lang="en-US" dirty="0" smtClean="0"/>
              <a:t>GRADUATION SERVICES MANUALLY UPDATES THE DEGREE CHECKOUT STATUS TO “IN REVIEW”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 MEETS WITH STUDENT, CREATES DEGREE AUDIT WORKSHEET, AND SUBMITS IT TO GRADUATION SERVICES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46" y="1176792"/>
            <a:ext cx="5501473" cy="31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24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“GRADUATION: CONTACT ADVISOR” TO DO ITEM IS REMOVED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ITEM COMPLETES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32" y="1160892"/>
            <a:ext cx="7496695" cy="30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367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SERVICES REVIEWS THE DEGREE AUDIT WORKSHEET AND POSTS THE DEGREE</a:t>
            </a:r>
            <a:endParaRPr lang="en-US" dirty="0"/>
          </a:p>
        </p:txBody>
      </p:sp>
      <p:pic>
        <p:nvPicPr>
          <p:cNvPr id="18436" name="Picture 4" descr="\\em\files\User_Profiles_EM\jmpayne\Downloads\arizona_bench_sha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05" y="1224501"/>
            <a:ext cx="4954905" cy="33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90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ADDITIONAL COMMENTS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5443" y="1713986"/>
            <a:ext cx="7607279" cy="2971732"/>
          </a:xfrm>
        </p:spPr>
        <p:txBody>
          <a:bodyPr/>
          <a:lstStyle/>
          <a:p>
            <a:r>
              <a:rPr lang="en-US" dirty="0" smtClean="0"/>
              <a:t>Advisors will have a report which shows who has applied for graduation</a:t>
            </a:r>
          </a:p>
          <a:p>
            <a:r>
              <a:rPr lang="en-US" dirty="0" smtClean="0"/>
              <a:t>Phase II of the project will incorporate:</a:t>
            </a:r>
          </a:p>
          <a:p>
            <a:pPr lvl="1"/>
            <a:r>
              <a:rPr lang="en-US" dirty="0" smtClean="0"/>
              <a:t>better </a:t>
            </a:r>
            <a:r>
              <a:rPr lang="en-US" dirty="0" smtClean="0"/>
              <a:t>triggers to determine who is eligible to apply for graduation</a:t>
            </a:r>
          </a:p>
          <a:p>
            <a:pPr lvl="1"/>
            <a:r>
              <a:rPr lang="en-US" dirty="0" smtClean="0"/>
              <a:t>an electronic version of the Degree Audit Worksheet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n </a:t>
            </a:r>
            <a:r>
              <a:rPr lang="en-US" dirty="0" smtClean="0"/>
              <a:t>exit interview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040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APPLY FOR GRADUATION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3470" y="1908313"/>
            <a:ext cx="2746565" cy="2305878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Runs a process which sets the student’s Degree Checkout Status to “Eligible.”  This enables the display of the “Apply for Graduation” link in the Student Center.</a:t>
            </a:r>
          </a:p>
          <a:p>
            <a:pPr lvl="0">
              <a:defRPr/>
            </a:pPr>
            <a:r>
              <a:rPr lang="en-US" dirty="0" smtClean="0"/>
              <a:t>Student must have 90 earned units, valid major(s), and admit term earlier than Fall 2014.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>
          <a:xfrm>
            <a:off x="513471" y="1642135"/>
            <a:ext cx="2070703" cy="353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REGISTRAR’S OFFICE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90" y="1132233"/>
            <a:ext cx="3999689" cy="220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86" y="2681911"/>
            <a:ext cx="3673954" cy="235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025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NOTIFY STUDENT OF ELIGIBILITY TO APPLY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09" y="797506"/>
            <a:ext cx="4322146" cy="24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09" y="3286138"/>
            <a:ext cx="4322146" cy="179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083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792288" y="4508390"/>
            <a:ext cx="5486400" cy="230587"/>
          </a:xfrm>
        </p:spPr>
        <p:txBody>
          <a:bodyPr/>
          <a:lstStyle/>
          <a:p>
            <a:r>
              <a:rPr lang="en-US" dirty="0" smtClean="0"/>
              <a:t>STUDENT CENTER TO DO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TWO CHECKLIST ITEMS</a:t>
            </a:r>
            <a:endParaRPr lang="en-US" dirty="0"/>
          </a:p>
        </p:txBody>
      </p:sp>
      <p:pic>
        <p:nvPicPr>
          <p:cNvPr id="2050" name="Picture 2" descr="C:\Users\jmpayne\AppData\Local\Temp\SNAGHTML386b195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r="678"/>
          <a:stretch>
            <a:fillRect/>
          </a:stretch>
        </p:blipFill>
        <p:spPr bwMode="auto">
          <a:xfrm>
            <a:off x="1497550" y="1050184"/>
            <a:ext cx="6122669" cy="34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7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745660" y="4579950"/>
            <a:ext cx="1637968" cy="269173"/>
          </a:xfrm>
        </p:spPr>
        <p:txBody>
          <a:bodyPr/>
          <a:lstStyle/>
          <a:p>
            <a:r>
              <a:rPr lang="en-US" dirty="0" smtClean="0"/>
              <a:t>APPLY TO GRADUATE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ITEM DETAIL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83" y="725257"/>
            <a:ext cx="4008584" cy="385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43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792288" y="4572000"/>
            <a:ext cx="5486400" cy="126048"/>
          </a:xfrm>
        </p:spPr>
        <p:txBody>
          <a:bodyPr/>
          <a:lstStyle/>
          <a:p>
            <a:r>
              <a:rPr lang="en-US" dirty="0" smtClean="0"/>
              <a:t>CONTACT ADVISOR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ITEM DETAIL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78" y="1038473"/>
            <a:ext cx="5233368" cy="353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43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436827"/>
            <a:ext cx="5486400" cy="261221"/>
          </a:xfrm>
        </p:spPr>
        <p:txBody>
          <a:bodyPr/>
          <a:lstStyle/>
          <a:p>
            <a:r>
              <a:rPr lang="en-US" dirty="0" smtClean="0"/>
              <a:t>SELECT “APPLY FOR GRADUATION” FROM THE DROP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APPLIES FOR GRADUATION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07" y="1056873"/>
            <a:ext cx="6169496" cy="333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58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792288" y="4564048"/>
            <a:ext cx="5486400" cy="214685"/>
          </a:xfrm>
        </p:spPr>
        <p:txBody>
          <a:bodyPr/>
          <a:lstStyle/>
          <a:p>
            <a:r>
              <a:rPr lang="en-US" dirty="0" smtClean="0"/>
              <a:t>INSTRUCTIONS AND INFORMATION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APPLIES FOR GRADUATION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92" y="1004930"/>
            <a:ext cx="4025237" cy="35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744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38100" tIns="38100" rIns="38100" bIns="38100" numCol="1" anchor="ctr" anchorCtr="0" compatLnSpc="1">
        <a:prstTxWarp prst="textNoShape">
          <a:avLst/>
        </a:prstTxWarp>
      </a:bodyPr>
      <a:lstStyle>
        <a:defPPr>
          <a:defRPr sz="3400" b="0" i="0" dirty="0" smtClean="0">
            <a:latin typeface="Times New Roman"/>
          </a:defRPr>
        </a:defPPr>
      </a:lstStyle>
    </a:tx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Pages>0</Pages>
  <Words>405</Words>
  <Characters>0</Characters>
  <Application>Microsoft Office PowerPoint</Application>
  <PresentationFormat>On-screen Show (16:9)</PresentationFormat>
  <Lines>0</Lines>
  <Paragraphs>97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- Title Slide</vt:lpstr>
      <vt:lpstr>APPLICATION FOR GRADUATION</vt:lpstr>
      <vt:lpstr>PROCESS OVERVIEW</vt:lpstr>
      <vt:lpstr>ACCESS TO APPLY FOR GRADUATION</vt:lpstr>
      <vt:lpstr>NOTIFY STUDENT OF ELIGIBILITY TO APPLY</vt:lpstr>
      <vt:lpstr>CREATE TWO CHECKLIST ITEMS</vt:lpstr>
      <vt:lpstr>CHECKLIST ITEM DETAIL</vt:lpstr>
      <vt:lpstr>CHECKLIST ITEM DETAIL</vt:lpstr>
      <vt:lpstr>STUDENT APPLIES FOR GRADUATION</vt:lpstr>
      <vt:lpstr>STUDENT APPLIES FOR GRADUATION</vt:lpstr>
      <vt:lpstr>STUDENT APPLIES FOR GRADUATION</vt:lpstr>
      <vt:lpstr>STUDENT APPLIES FOR GRADUATION</vt:lpstr>
      <vt:lpstr>STUDENT APPLIES FOR GRADUATION</vt:lpstr>
      <vt:lpstr>STUDENT APPLIES FOR GRADUATION</vt:lpstr>
      <vt:lpstr>STUDENT APPLIES FOR GRADUATION</vt:lpstr>
      <vt:lpstr>STUDENT APPLIES FOR GRADUATION</vt:lpstr>
      <vt:lpstr>STUDENT APPLIES FOR GRADUATION</vt:lpstr>
      <vt:lpstr>STUDENTS CAN VIEW THEIR GRADUATION STATUS</vt:lpstr>
      <vt:lpstr>STUDENTS CAN VIEW THEIR GRADUATION STATUS</vt:lpstr>
      <vt:lpstr>STUDENTS CAN UPDATE THEIR ADDRESS</vt:lpstr>
      <vt:lpstr>CHECKLIST ITEM COMPLETES</vt:lpstr>
      <vt:lpstr>DEGREE CHECKOUT STATUS IS UPDATED</vt:lpstr>
      <vt:lpstr>INSTRUCT STUDENT TO CONTACT THEIR ADVISOR</vt:lpstr>
      <vt:lpstr>ADVISOR MEETS WITH STUDENT, CREATES DEGREE AUDIT WORKSHEET, AND SUBMITS IT TO GRADUATION SERVICES</vt:lpstr>
      <vt:lpstr>CHECKLIST ITEM COMPLETES</vt:lpstr>
      <vt:lpstr>GRADUATION SERVICES REVIEWS THE DEGREE AUDIT WORKSHEET AND POSTS THE DEGREE</vt:lpstr>
      <vt:lpstr>A FEW ADDITIONAL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Love</dc:creator>
  <cp:lastModifiedBy>Jody M. Payne</cp:lastModifiedBy>
  <cp:revision>207</cp:revision>
  <cp:lastPrinted>2014-05-13T16:42:03Z</cp:lastPrinted>
  <dcterms:modified xsi:type="dcterms:W3CDTF">2014-09-05T23:49:00Z</dcterms:modified>
</cp:coreProperties>
</file>