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462" r:id="rId2"/>
    <p:sldId id="492" r:id="rId3"/>
    <p:sldId id="479" r:id="rId4"/>
    <p:sldId id="464" r:id="rId5"/>
    <p:sldId id="478" r:id="rId6"/>
    <p:sldId id="477" r:id="rId7"/>
    <p:sldId id="474" r:id="rId8"/>
    <p:sldId id="480" r:id="rId9"/>
    <p:sldId id="481" r:id="rId10"/>
    <p:sldId id="493" r:id="rId11"/>
    <p:sldId id="489" r:id="rId12"/>
    <p:sldId id="490" r:id="rId13"/>
    <p:sldId id="494" r:id="rId14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4F7D85D-10BE-41A0-BE40-0E15A5B9B5DF}">
          <p14:sldIdLst>
            <p14:sldId id="462"/>
          </p14:sldIdLst>
        </p14:section>
        <p14:section name="Untitled Section" id="{40680EE4-EBD9-4E51-A088-6F4ADFE7BF47}">
          <p14:sldIdLst>
            <p14:sldId id="492"/>
            <p14:sldId id="479"/>
            <p14:sldId id="464"/>
            <p14:sldId id="478"/>
            <p14:sldId id="477"/>
            <p14:sldId id="474"/>
            <p14:sldId id="480"/>
            <p14:sldId id="481"/>
            <p14:sldId id="493"/>
            <p14:sldId id="489"/>
            <p14:sldId id="490"/>
            <p14:sldId id="4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1">
          <p15:clr>
            <a:srgbClr val="A4A3A4"/>
          </p15:clr>
        </p15:guide>
        <p15:guide id="2" pos="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9D8"/>
    <a:srgbClr val="0C234B"/>
    <a:srgbClr val="333333"/>
    <a:srgbClr val="AB0520"/>
    <a:srgbClr val="6F868D"/>
    <a:srgbClr val="83B1E3"/>
    <a:srgbClr val="0686EF"/>
    <a:srgbClr val="FAD7AA"/>
    <a:srgbClr val="8BBEE2"/>
    <a:srgbClr val="BE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1" autoAdjust="0"/>
    <p:restoredTop sz="94118" autoAdjust="0"/>
  </p:normalViewPr>
  <p:slideViewPr>
    <p:cSldViewPr snapToGrid="0">
      <p:cViewPr varScale="1">
        <p:scale>
          <a:sx n="84" d="100"/>
          <a:sy n="84" d="100"/>
        </p:scale>
        <p:origin x="-72" y="-160"/>
      </p:cViewPr>
      <p:guideLst>
        <p:guide orient="horz" pos="311"/>
        <p:guide pos="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1153207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D09-1EE7-8745-AB3C-21E7A359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4" y="4015014"/>
            <a:ext cx="2256972" cy="1128486"/>
          </a:xfrm>
          <a:prstGeom prst="rect">
            <a:avLst/>
          </a:prstGeom>
        </p:spPr>
      </p:pic>
      <p:pic>
        <p:nvPicPr>
          <p:cNvPr id="6" name="Picture 5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989547"/>
            <a:ext cx="606553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4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60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5"/>
            <a:ext cx="3845860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C8D9D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8" y="1664663"/>
            <a:ext cx="3377332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2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1598614"/>
            <a:ext cx="7772400" cy="1101725"/>
          </a:xfrm>
        </p:spPr>
        <p:txBody>
          <a:bodyPr/>
          <a:lstStyle>
            <a:lvl1pPr>
              <a:defRPr sz="3400" b="0" i="0" baseline="0">
                <a:latin typeface="Times New Roman"/>
              </a:defRPr>
            </a:lvl1pPr>
          </a:lstStyle>
          <a:p>
            <a:r>
              <a:rPr lang="en-US" dirty="0" smtClean="0"/>
              <a:t>STATEMENT PARAGRAPH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3672"/>
            <a:ext cx="6400800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C8D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b="1" dirty="0" smtClean="0">
                <a:solidFill>
                  <a:srgbClr val="C8D9D8"/>
                </a:solidFill>
              </a:rPr>
              <a:t>This is what the text would look</a:t>
            </a:r>
            <a:r>
              <a:rPr lang="en-US" sz="1800" b="1" baseline="0" dirty="0" smtClean="0">
                <a:solidFill>
                  <a:srgbClr val="C8D9D8"/>
                </a:solidFill>
              </a:rPr>
              <a:t> like in a paragraph. This is what the text would look like in a paragraph. This is what the text would look like.</a:t>
            </a:r>
            <a:endParaRPr lang="en-US" sz="1800" b="1" dirty="0">
              <a:solidFill>
                <a:srgbClr val="C8D9D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85292" y="1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8"/>
            <a:ext cx="3291627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4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 algn="l"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7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2" y="1597026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9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90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708" r:id="rId5"/>
    <p:sldLayoutId id="2147483678" r:id="rId6"/>
    <p:sldLayoutId id="2147483692" r:id="rId7"/>
    <p:sldLayoutId id="2147483709" r:id="rId8"/>
    <p:sldLayoutId id="2147483710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FontTx/>
        <a:buBlip>
          <a:blip r:embed="rId12"/>
        </a:buBlip>
        <a:defRPr sz="20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FontTx/>
        <a:buBlip>
          <a:blip r:embed="rId12"/>
        </a:buBlip>
        <a:defRPr sz="16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gistrar.arizona.edu/graduation/advisors.ht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://commencement.arizona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FOR GRADUATION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Starting the graduation process just got a little easier!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67">
        <p:fade/>
      </p:transition>
    </mc:Choice>
    <mc:Fallback xmlns="">
      <p:transition spd="med" advTm="5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4948" y="4385896"/>
            <a:ext cx="5486400" cy="400870"/>
          </a:xfrm>
        </p:spPr>
        <p:txBody>
          <a:bodyPr/>
          <a:lstStyle/>
          <a:p>
            <a:r>
              <a:rPr lang="en-US" dirty="0" smtClean="0"/>
              <a:t>SELECT VIEW GRADUATION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YOUR GRADUATION STATUS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37" y="994988"/>
            <a:ext cx="3903822" cy="32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6398"/>
      </p:ext>
    </p:extLst>
  </p:cSld>
  <p:clrMapOvr>
    <a:masterClrMapping/>
  </p:clrMapOvr>
  <p:transition advTm="373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56097"/>
            <a:ext cx="5486400" cy="214686"/>
          </a:xfrm>
        </p:spPr>
        <p:txBody>
          <a:bodyPr/>
          <a:lstStyle/>
          <a:p>
            <a:r>
              <a:rPr lang="en-US" dirty="0" smtClean="0"/>
              <a:t>VERIFY YOUR DIPLOMA NAME AND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YOUR GRADUATION STATUS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32" y="1016027"/>
            <a:ext cx="4140631" cy="348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770438" y="2514234"/>
            <a:ext cx="214233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dirty="0" smtClean="0">
                <a:solidFill>
                  <a:srgbClr val="C8D9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status will update as you move through the graduation process.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667257"/>
      </p:ext>
    </p:extLst>
  </p:cSld>
  <p:clrMapOvr>
    <a:masterClrMapping/>
  </p:clrMapOvr>
  <p:transition advTm="8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24292"/>
            <a:ext cx="5486400" cy="214684"/>
          </a:xfrm>
        </p:spPr>
        <p:txBody>
          <a:bodyPr/>
          <a:lstStyle/>
          <a:p>
            <a:r>
              <a:rPr lang="en-US" dirty="0" smtClean="0"/>
              <a:t>YOU CAN CREATE A NEW ADDRESS SPECIFICALLY FOR DIPLOMA MAILING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ADDRESS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68" y="1103314"/>
            <a:ext cx="4997760" cy="33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6293"/>
      </p:ext>
    </p:extLst>
  </p:cSld>
  <p:clrMapOvr>
    <a:masterClrMapping/>
  </p:clrMapOvr>
  <p:transition advTm="648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17539-672D-2847-B799-9A2A8D95C7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3718" y="1457325"/>
            <a:ext cx="6228860" cy="1057275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Please </a:t>
            </a:r>
            <a:r>
              <a:rPr lang="en-US" sz="1600" dirty="0"/>
              <a:t>do not hesitate to contact </a:t>
            </a:r>
            <a:r>
              <a:rPr lang="en-US" sz="1600" dirty="0" smtClean="0"/>
              <a:t>your </a:t>
            </a:r>
            <a:r>
              <a:rPr lang="en-US" sz="1600" dirty="0" smtClean="0">
                <a:hlinkClick r:id="rId2"/>
              </a:rPr>
              <a:t>Graduation Services Advisor </a:t>
            </a:r>
            <a:r>
              <a:rPr lang="en-US" sz="1600" dirty="0"/>
              <a:t>with any questions you may have about </a:t>
            </a:r>
            <a:r>
              <a:rPr lang="en-US" sz="1600" dirty="0" smtClean="0"/>
              <a:t>the graduation </a:t>
            </a:r>
            <a:r>
              <a:rPr lang="en-US" sz="1600" dirty="0"/>
              <a:t>process. </a:t>
            </a:r>
            <a:endParaRPr lang="en-US" sz="16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53130"/>
      </p:ext>
    </p:extLst>
  </p:cSld>
  <p:clrMapOvr>
    <a:masterClrMapping/>
  </p:clrMapOvr>
  <p:transition advTm="1070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TO APPLY FOR GRADUATION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849" y="1683863"/>
            <a:ext cx="3985403" cy="216351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C8D9D8"/>
                </a:solidFill>
              </a:rPr>
              <a:t>Be an undergraduate senior.</a:t>
            </a:r>
          </a:p>
          <a:p>
            <a:pPr lvl="0">
              <a:defRPr/>
            </a:pPr>
            <a:r>
              <a:rPr lang="en-US" dirty="0" smtClean="0">
                <a:solidFill>
                  <a:srgbClr val="C8D9D8"/>
                </a:solidFill>
              </a:rPr>
              <a:t>Be in an eligible degree program.</a:t>
            </a:r>
          </a:p>
          <a:p>
            <a:pPr lvl="1">
              <a:defRPr/>
            </a:pPr>
            <a:r>
              <a:rPr lang="en-US" dirty="0" smtClean="0">
                <a:solidFill>
                  <a:srgbClr val="C8D9D8"/>
                </a:solidFill>
              </a:rPr>
              <a:t>Students in a pre major or in no major selected will need to contact their academic advisor for additional information.</a:t>
            </a:r>
          </a:p>
          <a:p>
            <a:pPr>
              <a:defRPr/>
            </a:pPr>
            <a:r>
              <a:rPr lang="en-US" dirty="0" smtClean="0">
                <a:solidFill>
                  <a:srgbClr val="C8D9D8"/>
                </a:solidFill>
              </a:rPr>
              <a:t>Have 90 or more earned units.</a:t>
            </a:r>
          </a:p>
          <a:p>
            <a:pPr marL="419100" lvl="1" indent="0">
              <a:buNone/>
              <a:defRPr/>
            </a:pPr>
            <a:endParaRPr lang="en-US" dirty="0" smtClean="0">
              <a:solidFill>
                <a:srgbClr val="C8D9D8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C8D9D8"/>
              </a:solidFill>
            </a:endParaRPr>
          </a:p>
          <a:p>
            <a:pPr lvl="0">
              <a:defRPr/>
            </a:pPr>
            <a:endParaRPr lang="en-US" dirty="0">
              <a:solidFill>
                <a:srgbClr val="C8D9D8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983411" y="1103314"/>
            <a:ext cx="747428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800" dirty="0">
                <a:solidFill>
                  <a:srgbClr val="C8D9D8"/>
                </a:solidFill>
                <a:latin typeface="+mj-lt"/>
              </a:rPr>
              <a:t>In order to </a:t>
            </a:r>
            <a:r>
              <a:rPr lang="en-US" sz="1800" dirty="0" smtClean="0">
                <a:solidFill>
                  <a:srgbClr val="C8D9D8"/>
                </a:solidFill>
                <a:latin typeface="+mj-lt"/>
              </a:rPr>
              <a:t>access the </a:t>
            </a:r>
            <a:r>
              <a:rPr lang="en-US" sz="1800" dirty="0">
                <a:solidFill>
                  <a:srgbClr val="C8D9D8"/>
                </a:solidFill>
                <a:latin typeface="+mj-lt"/>
              </a:rPr>
              <a:t>application, you must…</a:t>
            </a:r>
          </a:p>
        </p:txBody>
      </p:sp>
    </p:spTree>
    <p:extLst>
      <p:ext uri="{BB962C8B-B14F-4D97-AF65-F5344CB8AC3E}">
        <p14:creationId xmlns:p14="http://schemas.microsoft.com/office/powerpoint/2010/main" val="3075166732"/>
      </p:ext>
    </p:extLst>
  </p:cSld>
  <p:clrMapOvr>
    <a:masterClrMapping/>
  </p:clrMapOvr>
  <p:transition advTm="113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436827"/>
            <a:ext cx="5486400" cy="261221"/>
          </a:xfrm>
        </p:spPr>
        <p:txBody>
          <a:bodyPr/>
          <a:lstStyle/>
          <a:p>
            <a:r>
              <a:rPr lang="en-US" dirty="0" smtClean="0"/>
              <a:t>SELECT “APPLY FOR GRADUATION” FROM THE DROP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APPLICATION FOR GRADUATION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07" y="1056873"/>
            <a:ext cx="6169496" cy="33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58506"/>
      </p:ext>
    </p:extLst>
  </p:cSld>
  <p:clrMapOvr>
    <a:masterClrMapping/>
  </p:clrMapOvr>
  <p:transition advTm="624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81003" y="4554127"/>
            <a:ext cx="4774290" cy="400870"/>
          </a:xfrm>
        </p:spPr>
        <p:txBody>
          <a:bodyPr/>
          <a:lstStyle/>
          <a:p>
            <a:r>
              <a:rPr lang="en-US" dirty="0" smtClean="0"/>
              <a:t>REVIEW YOUR DEGREE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GRADUATION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726693" y="1811433"/>
            <a:ext cx="1859623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0" dirty="0" smtClean="0">
                <a:solidFill>
                  <a:srgbClr val="C8D9D8"/>
                </a:solidFill>
                <a:latin typeface="+mj-lt"/>
              </a:rPr>
              <a:t>Submit one application per degree program.</a:t>
            </a:r>
          </a:p>
          <a:p>
            <a:endParaRPr lang="en-US" sz="1400" b="1" i="0" dirty="0" smtClean="0">
              <a:solidFill>
                <a:srgbClr val="C8D9D8"/>
              </a:solidFill>
              <a:latin typeface="+mj-lt"/>
            </a:endParaRPr>
          </a:p>
          <a:p>
            <a:endParaRPr lang="en-US" sz="1400" b="1" i="0" dirty="0" smtClean="0">
              <a:solidFill>
                <a:srgbClr val="C8D9D8"/>
              </a:solidFill>
              <a:latin typeface="+mj-lt"/>
            </a:endParaRPr>
          </a:p>
          <a:p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100" dirty="0" smtClean="0">
                <a:solidFill>
                  <a:srgbClr val="C8D9D8"/>
                </a:solidFill>
                <a:latin typeface="+mj-lt"/>
              </a:rPr>
              <a:t>If you are completing your degrees at different times, you can</a:t>
            </a:r>
            <a:r>
              <a:rPr lang="en-US" sz="1100" b="0" i="0" dirty="0" smtClean="0">
                <a:solidFill>
                  <a:srgbClr val="C8D9D8"/>
                </a:solidFill>
                <a:latin typeface="+mj-lt"/>
              </a:rPr>
              <a:t> submit your applications at different times.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67" y="1103314"/>
            <a:ext cx="3408762" cy="3216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744639"/>
      </p:ext>
    </p:extLst>
  </p:cSld>
  <p:clrMapOvr>
    <a:masterClrMapping/>
  </p:clrMapOvr>
  <p:transition advTm="11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48145"/>
            <a:ext cx="5486400" cy="238540"/>
          </a:xfrm>
        </p:spPr>
        <p:txBody>
          <a:bodyPr/>
          <a:lstStyle/>
          <a:p>
            <a:r>
              <a:rPr lang="en-US" dirty="0" smtClean="0"/>
              <a:t>SELECT THE TERM YOU EXPECT TO GRADUATE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11" y="1103314"/>
            <a:ext cx="4944123" cy="33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7278688" y="1802372"/>
            <a:ext cx="1623772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C8D9D8"/>
                </a:solidFill>
                <a:latin typeface="+mj-lt"/>
              </a:rPr>
              <a:t>You should select the term you expect to finish your final courses for degree completion. </a:t>
            </a:r>
          </a:p>
          <a:p>
            <a:endParaRPr lang="en-US" sz="1400" b="1" dirty="0" smtClean="0">
              <a:solidFill>
                <a:srgbClr val="C8D9D8"/>
              </a:solidFill>
              <a:latin typeface="+mj-lt"/>
            </a:endParaRPr>
          </a:p>
          <a:p>
            <a:r>
              <a:rPr lang="en-US" sz="1100" b="0" i="0" dirty="0" smtClean="0">
                <a:solidFill>
                  <a:srgbClr val="C8D9D8"/>
                </a:solidFill>
                <a:latin typeface="+mn-lt"/>
              </a:rPr>
              <a:t>UA Commencement Ceremony information, including RSVP, is available at </a:t>
            </a:r>
            <a:r>
              <a:rPr lang="en-US" sz="1100" b="0" i="0" dirty="0" smtClean="0">
                <a:solidFill>
                  <a:srgbClr val="C8D9D8"/>
                </a:solidFill>
                <a:latin typeface="+mn-lt"/>
                <a:hlinkClick r:id="rId4"/>
              </a:rPr>
              <a:t>UA Commencement</a:t>
            </a:r>
            <a:r>
              <a:rPr lang="en-US" sz="1100" b="0" i="0" dirty="0" smtClean="0">
                <a:solidFill>
                  <a:srgbClr val="C8D9D8"/>
                </a:solidFill>
                <a:latin typeface="+mn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031278"/>
      </p:ext>
    </p:extLst>
  </p:cSld>
  <p:clrMapOvr>
    <a:masterClrMapping/>
  </p:clrMapOvr>
  <p:transition advTm="10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3703" y="2920392"/>
            <a:ext cx="2731622" cy="284604"/>
          </a:xfrm>
        </p:spPr>
        <p:txBody>
          <a:bodyPr/>
          <a:lstStyle/>
          <a:p>
            <a:r>
              <a:rPr lang="en-US" dirty="0" smtClean="0"/>
              <a:t>ROTC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" y="1026448"/>
            <a:ext cx="2731622" cy="18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229014" y="4073486"/>
            <a:ext cx="2678267" cy="26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1200">
                <a:solidFill>
                  <a:srgbClr val="C8D9D8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Font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r>
              <a:rPr lang="en-US" kern="0" dirty="0" smtClean="0"/>
              <a:t>COMMENCEMENT AND DIPLOMA </a:t>
            </a:r>
            <a:endParaRPr lang="en-US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82" y="1026448"/>
            <a:ext cx="2678266" cy="3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297284" y="4606224"/>
            <a:ext cx="2551466" cy="28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1200">
                <a:solidFill>
                  <a:srgbClr val="C8D9D8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Font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r>
              <a:rPr lang="en-US" dirty="0"/>
              <a:t>GRADUATION POLICY CONSENT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3" y="1026448"/>
            <a:ext cx="2551466" cy="19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38" y="2984175"/>
            <a:ext cx="2550411" cy="1630957"/>
          </a:xfrm>
          <a:prstGeom prst="rect">
            <a:avLst/>
          </a:prstGeom>
          <a:noFill/>
          <a:ln>
            <a:noFill/>
          </a:ln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003364"/>
      </p:ext>
    </p:extLst>
  </p:cSld>
  <p:clrMapOvr>
    <a:masterClrMapping/>
  </p:clrMapOvr>
  <p:transition advTm="7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51159" y="4560222"/>
            <a:ext cx="4451230" cy="400870"/>
          </a:xfrm>
        </p:spPr>
        <p:txBody>
          <a:bodyPr/>
          <a:lstStyle/>
          <a:p>
            <a:r>
              <a:rPr lang="en-US" b="1" dirty="0" smtClean="0"/>
              <a:t>REVIEW YOUR SELECTIONS AND SUBMIT YOUR APPLICATION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02389" y="2516297"/>
            <a:ext cx="190643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dirty="0" smtClean="0">
                <a:solidFill>
                  <a:srgbClr val="C8D9D8"/>
                </a:solidFill>
                <a:latin typeface="+mj-lt"/>
              </a:rPr>
              <a:t>Make any necessary changes prior to submitting your application.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585" y="1103314"/>
            <a:ext cx="3584378" cy="333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044993"/>
      </p:ext>
    </p:extLst>
  </p:cSld>
  <p:clrMapOvr>
    <a:masterClrMapping/>
  </p:clrMapOvr>
  <p:transition advTm="8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17960" y="4319317"/>
            <a:ext cx="5635055" cy="277124"/>
          </a:xfrm>
        </p:spPr>
        <p:txBody>
          <a:bodyPr/>
          <a:lstStyle/>
          <a:p>
            <a:r>
              <a:rPr lang="en-US" dirty="0" smtClean="0"/>
              <a:t>CANDIDACY FEES ARE CHARGED (INCLUDING LATE FEE, IF APPLICABLE)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r="1525"/>
          <a:stretch/>
        </p:blipFill>
        <p:spPr bwMode="auto">
          <a:xfrm>
            <a:off x="1831933" y="1322741"/>
            <a:ext cx="5472430" cy="2710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4399425"/>
      </p:ext>
    </p:extLst>
  </p:cSld>
  <p:clrMapOvr>
    <a:masterClrMapping/>
  </p:clrMapOvr>
  <p:transition advTm="62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4948" y="3820167"/>
            <a:ext cx="5486400" cy="400870"/>
          </a:xfrm>
        </p:spPr>
        <p:txBody>
          <a:bodyPr/>
          <a:lstStyle/>
          <a:p>
            <a:r>
              <a:rPr lang="en-US" dirty="0" smtClean="0"/>
              <a:t>YOU HAVE SUCCESSFULLY SUBMITTED YOUR APPLICATION FOR GRADUATION!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GRADUATION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90" y="1583936"/>
            <a:ext cx="4028431" cy="175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755255" y="2053936"/>
            <a:ext cx="1906438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C8D9D8"/>
                </a:solidFill>
                <a:latin typeface="+mj-lt"/>
              </a:rPr>
              <a:t>While you wait for your email from Graduation Services, visit your graduation status page.</a:t>
            </a:r>
            <a:endParaRPr lang="en-US" sz="1200" b="1" i="0" dirty="0" smtClean="0">
              <a:solidFill>
                <a:srgbClr val="C8D9D8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44899"/>
      </p:ext>
    </p:extLst>
  </p:cSld>
  <p:clrMapOvr>
    <a:masterClrMapping/>
  </p:clrMapOvr>
  <p:transition advTm="8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Pages>0</Pages>
  <Words>309</Words>
  <Characters>0</Characters>
  <Application>Microsoft Office PowerPoint</Application>
  <PresentationFormat>On-screen Show (16:9)</PresentationFormat>
  <Lines>0</Lines>
  <Paragraphs>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- Title Slide</vt:lpstr>
      <vt:lpstr>APPLYING FOR GRADUATION</vt:lpstr>
      <vt:lpstr>ELIGIBLE TO APPLY FOR GRADUATION</vt:lpstr>
      <vt:lpstr>ACCESS THE APPLICATION FOR GRADUATION</vt:lpstr>
      <vt:lpstr>APPLY FOR GRADUATION</vt:lpstr>
      <vt:lpstr>APPLY FOR GRADUATION</vt:lpstr>
      <vt:lpstr>APPLY FOR GRADUATION</vt:lpstr>
      <vt:lpstr>APPLY FOR GRADUATION</vt:lpstr>
      <vt:lpstr>APPLY FOR GRADUATION</vt:lpstr>
      <vt:lpstr>APPLY FOR GRADUATION</vt:lpstr>
      <vt:lpstr>VIEW YOUR GRADUATION STATUS</vt:lpstr>
      <vt:lpstr>VIEW YOUR GRADUATION STATUS</vt:lpstr>
      <vt:lpstr>UPDATE YOUR ADDRESS</vt:lpstr>
      <vt:lpstr>GRADUATION SERVICES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Jody M. Payne</cp:lastModifiedBy>
  <cp:revision>249</cp:revision>
  <cp:lastPrinted>2014-05-13T16:42:03Z</cp:lastPrinted>
  <dcterms:modified xsi:type="dcterms:W3CDTF">2014-10-16T19:41:40Z</dcterms:modified>
</cp:coreProperties>
</file>