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0" r:id="rId2"/>
    <p:sldId id="281" r:id="rId3"/>
    <p:sldId id="282" r:id="rId4"/>
    <p:sldId id="284" r:id="rId5"/>
    <p:sldId id="272" r:id="rId6"/>
    <p:sldId id="260" r:id="rId7"/>
    <p:sldId id="262" r:id="rId8"/>
    <p:sldId id="285" r:id="rId9"/>
    <p:sldId id="286" r:id="rId10"/>
    <p:sldId id="278" r:id="rId11"/>
    <p:sldId id="275" r:id="rId12"/>
    <p:sldId id="276" r:id="rId13"/>
    <p:sldId id="277"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25"/>
    <a:srgbClr val="AB0520"/>
    <a:srgbClr val="0C234B"/>
    <a:srgbClr val="E6E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9" autoAdjust="0"/>
    <p:restoredTop sz="85207" autoAdjust="0"/>
  </p:normalViewPr>
  <p:slideViewPr>
    <p:cSldViewPr>
      <p:cViewPr>
        <p:scale>
          <a:sx n="114" d="100"/>
          <a:sy n="114" d="100"/>
        </p:scale>
        <p:origin x="-1002" y="2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52519-50D0-A346-8758-D10850E94D55}" type="datetimeFigureOut">
              <a:rPr lang="en-US" smtClean="0"/>
              <a:t>8/19/2014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D9605-6722-8C4B-852E-59FC24F24668}" type="slidenum">
              <a:rPr lang="en-US" smtClean="0"/>
              <a:t>‹#›</a:t>
            </a:fld>
            <a:endParaRPr lang="en-US"/>
          </a:p>
        </p:txBody>
      </p:sp>
    </p:spTree>
    <p:extLst>
      <p:ext uri="{BB962C8B-B14F-4D97-AF65-F5344CB8AC3E}">
        <p14:creationId xmlns:p14="http://schemas.microsoft.com/office/powerpoint/2010/main" val="2017382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 and share</a:t>
            </a:r>
          </a:p>
          <a:p>
            <a:r>
              <a:rPr lang="en-US" dirty="0" smtClean="0"/>
              <a:t>Introduce</a:t>
            </a:r>
            <a:r>
              <a:rPr lang="en-US" baseline="0" dirty="0" smtClean="0"/>
              <a:t> yourself to the person (or two) who are near to you where you’re from and answer the following question:</a:t>
            </a:r>
            <a:endParaRPr lang="en-US" dirty="0"/>
          </a:p>
        </p:txBody>
      </p:sp>
      <p:sp>
        <p:nvSpPr>
          <p:cNvPr id="4" name="Slide Number Placeholder 3"/>
          <p:cNvSpPr>
            <a:spLocks noGrp="1"/>
          </p:cNvSpPr>
          <p:nvPr>
            <p:ph type="sldNum" sz="quarter" idx="10"/>
          </p:nvPr>
        </p:nvSpPr>
        <p:spPr/>
        <p:txBody>
          <a:bodyPr/>
          <a:lstStyle/>
          <a:p>
            <a:fld id="{959D9605-6722-8C4B-852E-59FC24F24668}" type="slidenum">
              <a:rPr lang="en-US" smtClean="0"/>
              <a:t>8</a:t>
            </a:fld>
            <a:endParaRPr lang="en-US"/>
          </a:p>
        </p:txBody>
      </p:sp>
    </p:spTree>
    <p:extLst>
      <p:ext uri="{BB962C8B-B14F-4D97-AF65-F5344CB8AC3E}">
        <p14:creationId xmlns:p14="http://schemas.microsoft.com/office/powerpoint/2010/main" val="260612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question that I want you to ask your new friend(s) is </a:t>
            </a:r>
          </a:p>
          <a:p>
            <a:r>
              <a:rPr lang="en-US" baseline="0" dirty="0" smtClean="0"/>
              <a:t>5 volunteers: Share something that resonated with you that your Friend said.</a:t>
            </a:r>
          </a:p>
          <a:p>
            <a:endParaRPr lang="en-US" dirty="0" smtClean="0"/>
          </a:p>
          <a:p>
            <a:r>
              <a:rPr lang="en-US" dirty="0" smtClean="0"/>
              <a:t>Grow more self sufficient and self confident</a:t>
            </a:r>
          </a:p>
          <a:p>
            <a:r>
              <a:rPr lang="en-US" dirty="0" smtClean="0"/>
              <a:t>Establish</a:t>
            </a:r>
            <a:r>
              <a:rPr lang="en-US" baseline="0" dirty="0" smtClean="0"/>
              <a:t> &amp; strengthen your personal identity</a:t>
            </a:r>
          </a:p>
          <a:p>
            <a:r>
              <a:rPr lang="en-US" baseline="0" dirty="0" smtClean="0"/>
              <a:t>Understand more about the global world around you</a:t>
            </a:r>
          </a:p>
          <a:p>
            <a:r>
              <a:rPr lang="en-US" baseline="0" dirty="0" smtClean="0"/>
              <a:t>Become more open minded</a:t>
            </a:r>
          </a:p>
          <a:p>
            <a:r>
              <a:rPr lang="en-US" baseline="0" dirty="0" smtClean="0"/>
              <a:t>Become a more involved citizen in social and political issues</a:t>
            </a:r>
          </a:p>
          <a:p>
            <a:r>
              <a:rPr lang="en-US" baseline="0" dirty="0" smtClean="0"/>
              <a:t>Learn to manage your emotions and reactions more effectively</a:t>
            </a:r>
          </a:p>
          <a:p>
            <a:r>
              <a:rPr lang="en-US" baseline="0" dirty="0" smtClean="0"/>
              <a:t>Manager you personal resources such as time and money</a:t>
            </a:r>
          </a:p>
          <a:p>
            <a:r>
              <a:rPr lang="en-US" baseline="0" dirty="0" smtClean="0"/>
              <a:t>Become more proficient at written oral and nonverbal communication</a:t>
            </a:r>
          </a:p>
          <a:p>
            <a:r>
              <a:rPr lang="en-US" baseline="0" dirty="0" smtClean="0"/>
              <a:t>Grow more understanding and accepting of different cultures</a:t>
            </a:r>
          </a:p>
          <a:p>
            <a:r>
              <a:rPr lang="en-US" baseline="0" dirty="0" smtClean="0"/>
              <a:t>Become financially independent.</a:t>
            </a:r>
          </a:p>
          <a:p>
            <a:r>
              <a:rPr lang="en-US" baseline="0" dirty="0" smtClean="0"/>
              <a:t>Enter a career field that you enjoy</a:t>
            </a:r>
          </a:p>
          <a:p>
            <a:endParaRPr lang="en-US" dirty="0"/>
          </a:p>
        </p:txBody>
      </p:sp>
      <p:sp>
        <p:nvSpPr>
          <p:cNvPr id="4" name="Slide Number Placeholder 3"/>
          <p:cNvSpPr>
            <a:spLocks noGrp="1"/>
          </p:cNvSpPr>
          <p:nvPr>
            <p:ph type="sldNum" sz="quarter" idx="10"/>
          </p:nvPr>
        </p:nvSpPr>
        <p:spPr/>
        <p:txBody>
          <a:bodyPr/>
          <a:lstStyle/>
          <a:p>
            <a:fld id="{959D9605-6722-8C4B-852E-59FC24F24668}" type="slidenum">
              <a:rPr lang="en-US" smtClean="0"/>
              <a:t>9</a:t>
            </a:fld>
            <a:endParaRPr lang="en-US"/>
          </a:p>
        </p:txBody>
      </p:sp>
    </p:spTree>
    <p:extLst>
      <p:ext uri="{BB962C8B-B14F-4D97-AF65-F5344CB8AC3E}">
        <p14:creationId xmlns:p14="http://schemas.microsoft.com/office/powerpoint/2010/main" val="371133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heard some great and lofty goals for a college education right!</a:t>
            </a:r>
          </a:p>
          <a:p>
            <a:r>
              <a:rPr lang="en-US" baseline="0" dirty="0" smtClean="0"/>
              <a:t>Let’s talk about some of the basic truths…</a:t>
            </a:r>
          </a:p>
          <a:p>
            <a:r>
              <a:rPr lang="en-US" baseline="0" dirty="0" smtClean="0"/>
              <a:t>We want you to that the inside track.</a:t>
            </a:r>
            <a:endParaRPr lang="en-US" dirty="0"/>
          </a:p>
        </p:txBody>
      </p:sp>
      <p:sp>
        <p:nvSpPr>
          <p:cNvPr id="4" name="Slide Number Placeholder 3"/>
          <p:cNvSpPr>
            <a:spLocks noGrp="1"/>
          </p:cNvSpPr>
          <p:nvPr>
            <p:ph type="sldNum" sz="quarter" idx="10"/>
          </p:nvPr>
        </p:nvSpPr>
        <p:spPr/>
        <p:txBody>
          <a:bodyPr/>
          <a:lstStyle/>
          <a:p>
            <a:fld id="{959D9605-6722-8C4B-852E-59FC24F24668}" type="slidenum">
              <a:rPr lang="en-US" smtClean="0"/>
              <a:t>10</a:t>
            </a:fld>
            <a:endParaRPr lang="en-US"/>
          </a:p>
        </p:txBody>
      </p:sp>
    </p:spTree>
    <p:extLst>
      <p:ext uri="{BB962C8B-B14F-4D97-AF65-F5344CB8AC3E}">
        <p14:creationId xmlns:p14="http://schemas.microsoft.com/office/powerpoint/2010/main" val="139009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is about choices, sacrifices and making intelligent transitions\</a:t>
            </a:r>
          </a:p>
          <a:p>
            <a:endParaRPr lang="en-US" dirty="0" smtClean="0"/>
          </a:p>
          <a:p>
            <a:r>
              <a:rPr lang="en-US" dirty="0" smtClean="0"/>
              <a:t>Life is as series of choices.</a:t>
            </a:r>
            <a:r>
              <a:rPr lang="en-US" baseline="0" dirty="0" smtClean="0"/>
              <a:t> Hard Choices. Easy Choices. Right choices. Wrong Choices. Nevertheless, the quality of your life is determined by the choices you make and your willingness to evaluate your life and determine if changes are in order.</a:t>
            </a:r>
            <a:endParaRPr lang="en-US" dirty="0"/>
          </a:p>
        </p:txBody>
      </p:sp>
      <p:sp>
        <p:nvSpPr>
          <p:cNvPr id="4" name="Slide Number Placeholder 3"/>
          <p:cNvSpPr>
            <a:spLocks noGrp="1"/>
          </p:cNvSpPr>
          <p:nvPr>
            <p:ph type="sldNum" sz="quarter" idx="10"/>
          </p:nvPr>
        </p:nvSpPr>
        <p:spPr/>
        <p:txBody>
          <a:bodyPr/>
          <a:lstStyle/>
          <a:p>
            <a:fld id="{959D9605-6722-8C4B-852E-59FC24F24668}" type="slidenum">
              <a:rPr lang="en-US" smtClean="0"/>
              <a:t>11</a:t>
            </a:fld>
            <a:endParaRPr lang="en-US"/>
          </a:p>
        </p:txBody>
      </p:sp>
    </p:spTree>
    <p:extLst>
      <p:ext uri="{BB962C8B-B14F-4D97-AF65-F5344CB8AC3E}">
        <p14:creationId xmlns:p14="http://schemas.microsoft.com/office/powerpoint/2010/main" val="204019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you will notice</a:t>
            </a:r>
            <a:r>
              <a:rPr lang="en-US" baseline="0" dirty="0" smtClean="0"/>
              <a:t> about Higher education is that it is </a:t>
            </a:r>
            <a:r>
              <a:rPr lang="en-US" dirty="0" smtClean="0"/>
              <a:t>a two-way street. Not only do you have expectations of your institution and instructors, but your institution</a:t>
            </a:r>
            <a:r>
              <a:rPr lang="en-US" baseline="0" dirty="0" smtClean="0"/>
              <a:t> and instructors have expectations, great expectations of you.</a:t>
            </a:r>
          </a:p>
          <a:p>
            <a:r>
              <a:rPr lang="en-US" baseline="0" dirty="0" smtClean="0"/>
              <a:t>To be successful you will need to accept substantially more responsibility for your education.</a:t>
            </a:r>
            <a:endParaRPr lang="en-US" dirty="0"/>
          </a:p>
        </p:txBody>
      </p:sp>
      <p:sp>
        <p:nvSpPr>
          <p:cNvPr id="4" name="Slide Number Placeholder 3"/>
          <p:cNvSpPr>
            <a:spLocks noGrp="1"/>
          </p:cNvSpPr>
          <p:nvPr>
            <p:ph type="sldNum" sz="quarter" idx="10"/>
          </p:nvPr>
        </p:nvSpPr>
        <p:spPr/>
        <p:txBody>
          <a:bodyPr/>
          <a:lstStyle/>
          <a:p>
            <a:fld id="{959D9605-6722-8C4B-852E-59FC24F24668}" type="slidenum">
              <a:rPr lang="en-US" smtClean="0"/>
              <a:t>12</a:t>
            </a:fld>
            <a:endParaRPr lang="en-US"/>
          </a:p>
        </p:txBody>
      </p:sp>
    </p:spTree>
    <p:extLst>
      <p:ext uri="{BB962C8B-B14F-4D97-AF65-F5344CB8AC3E}">
        <p14:creationId xmlns:p14="http://schemas.microsoft.com/office/powerpoint/2010/main" val="193047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all about your responsibility and </a:t>
            </a:r>
            <a:r>
              <a:rPr lang="en-US" dirty="0" err="1" smtClean="0"/>
              <a:t>ganas</a:t>
            </a:r>
            <a:r>
              <a:rPr lang="en-US" baseline="0" dirty="0" smtClean="0"/>
              <a:t> (desire) for your own success</a:t>
            </a:r>
          </a:p>
          <a:p>
            <a:endParaRPr lang="en-US" baseline="0" dirty="0" smtClean="0"/>
          </a:p>
          <a:p>
            <a:r>
              <a:rPr lang="en-US" baseline="0" dirty="0" smtClean="0"/>
              <a:t>Higher education is not about others doing the work but rather about you finding internal motivation and accepting responsibility for your actions, your decisions, your choices, and yourself.</a:t>
            </a:r>
          </a:p>
          <a:p>
            <a:r>
              <a:rPr lang="en-US" baseline="0" dirty="0" smtClean="0"/>
              <a:t>This is your education and no one else will be responsible for acquiring the knowledge and skills you will need to thrive and reach your fullest potential.</a:t>
            </a:r>
          </a:p>
        </p:txBody>
      </p:sp>
      <p:sp>
        <p:nvSpPr>
          <p:cNvPr id="4" name="Slide Number Placeholder 3"/>
          <p:cNvSpPr>
            <a:spLocks noGrp="1"/>
          </p:cNvSpPr>
          <p:nvPr>
            <p:ph type="sldNum" sz="quarter" idx="10"/>
          </p:nvPr>
        </p:nvSpPr>
        <p:spPr/>
        <p:txBody>
          <a:bodyPr/>
          <a:lstStyle/>
          <a:p>
            <a:fld id="{959D9605-6722-8C4B-852E-59FC24F24668}" type="slidenum">
              <a:rPr lang="en-US" smtClean="0"/>
              <a:t>13</a:t>
            </a:fld>
            <a:endParaRPr lang="en-US"/>
          </a:p>
        </p:txBody>
      </p:sp>
    </p:spTree>
    <p:extLst>
      <p:ext uri="{BB962C8B-B14F-4D97-AF65-F5344CB8AC3E}">
        <p14:creationId xmlns:p14="http://schemas.microsoft.com/office/powerpoint/2010/main" val="8676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major transition coming your</a:t>
            </a:r>
            <a:r>
              <a:rPr lang="en-US" baseline="0" dirty="0" smtClean="0"/>
              <a:t> way involves the workload for your courses and the choices you will need to make regarding your schedule and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9D9605-6722-8C4B-852E-59FC24F24668}" type="slidenum">
              <a:rPr lang="en-US" smtClean="0"/>
              <a:t>14</a:t>
            </a:fld>
            <a:endParaRPr lang="en-US"/>
          </a:p>
        </p:txBody>
      </p:sp>
    </p:spTree>
    <p:extLst>
      <p:ext uri="{BB962C8B-B14F-4D97-AF65-F5344CB8AC3E}">
        <p14:creationId xmlns:p14="http://schemas.microsoft.com/office/powerpoint/2010/main" val="1427731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Wildcat Academy PowerPoint Slides_Welcom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902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Wildcat Academy PowerPoint Slides_blue-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125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Wildcat Academy PowerPoint Slides_header-to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21336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91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Wildcat Academy PowerPoint Slides_blue-background-triangle-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33528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03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6" name="Picture 5" descr="Wildcat Academy PowerPoint Slides_blue-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722438"/>
            <a:ext cx="8229600" cy="11430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048000"/>
            <a:ext cx="8229600" cy="33528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41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9" name="Picture 8" descr="Wildcat Academy PowerPoint Slides_triangle-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1"/>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62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69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5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Wildcat Academy PowerPoint Slides_selfi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644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6207B-35D3-43BC-BEC3-3CE8D2229221}" type="datetimeFigureOut">
              <a:rPr lang="en-US" smtClean="0"/>
              <a:t>8/19/2014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F86B-E0D3-4558-A4CF-1F73A0F3462C}" type="slidenum">
              <a:rPr lang="en-US" smtClean="0"/>
              <a:t>‹#›</a:t>
            </a:fld>
            <a:endParaRPr lang="en-US"/>
          </a:p>
        </p:txBody>
      </p:sp>
    </p:spTree>
    <p:extLst>
      <p:ext uri="{BB962C8B-B14F-4D97-AF65-F5344CB8AC3E}">
        <p14:creationId xmlns:p14="http://schemas.microsoft.com/office/powerpoint/2010/main" val="117905154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4" r:id="rId5"/>
    <p:sldLayoutId id="2147483659" r:id="rId6"/>
    <p:sldLayoutId id="2147483654" r:id="rId7"/>
    <p:sldLayoutId id="2147483655" r:id="rId8"/>
    <p:sldLayoutId id="2147483662" r:id="rId9"/>
  </p:sldLayoutIdLst>
  <p:txStyles>
    <p:titleStyle>
      <a:lvl1pPr algn="ctr" defTabSz="914400" rtl="0" eaLnBrk="1" latinLnBrk="0" hangingPunct="1">
        <a:spcBef>
          <a:spcPct val="0"/>
        </a:spcBef>
        <a:buNone/>
        <a:defRPr sz="4400" b="1"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mn-lt"/>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mn-lt"/>
          <a:ea typeface="+mn-ea"/>
          <a:cs typeface="Verdana"/>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mn-lt"/>
          <a:ea typeface="+mn-ea"/>
          <a:cs typeface="Verdana"/>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mn-lt"/>
          <a:ea typeface="+mn-ea"/>
          <a:cs typeface="Verdana"/>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mn-lt"/>
          <a:ea typeface="+mn-ea"/>
          <a:cs typeface="Verdan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789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Basic Truths </a:t>
            </a:r>
            <a:r>
              <a:rPr lang="en-US" dirty="0" smtClean="0"/>
              <a:t/>
            </a:r>
            <a:br>
              <a:rPr lang="en-US" dirty="0" smtClean="0"/>
            </a:br>
            <a:r>
              <a:rPr lang="en-US" dirty="0" smtClean="0"/>
              <a:t>about </a:t>
            </a:r>
            <a:r>
              <a:rPr lang="en-US" dirty="0"/>
              <a:t>College Success</a:t>
            </a:r>
          </a:p>
        </p:txBody>
      </p:sp>
    </p:spTree>
    <p:extLst>
      <p:ext uri="{BB962C8B-B14F-4D97-AF65-F5344CB8AC3E}">
        <p14:creationId xmlns:p14="http://schemas.microsoft.com/office/powerpoint/2010/main" val="3517267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Truth </a:t>
            </a:r>
            <a:r>
              <a:rPr lang="en-US" dirty="0" smtClean="0"/>
              <a:t>1</a:t>
            </a:r>
            <a:endParaRPr lang="en-US" dirty="0"/>
          </a:p>
        </p:txBody>
      </p:sp>
      <p:sp>
        <p:nvSpPr>
          <p:cNvPr id="3" name="Content Placeholder 2"/>
          <p:cNvSpPr>
            <a:spLocks noGrp="1"/>
          </p:cNvSpPr>
          <p:nvPr>
            <p:ph idx="1"/>
          </p:nvPr>
        </p:nvSpPr>
        <p:spPr/>
        <p:txBody>
          <a:bodyPr/>
          <a:lstStyle/>
          <a:p>
            <a:pPr marL="0" indent="0" algn="ctr">
              <a:buNone/>
            </a:pPr>
            <a:r>
              <a:rPr lang="en-US" dirty="0"/>
              <a:t>Success is </a:t>
            </a:r>
            <a:r>
              <a:rPr lang="en-US" dirty="0" smtClean="0"/>
              <a:t>about…</a:t>
            </a:r>
            <a:endParaRPr lang="en-US" dirty="0"/>
          </a:p>
        </p:txBody>
      </p:sp>
    </p:spTree>
    <p:extLst>
      <p:ext uri="{BB962C8B-B14F-4D97-AF65-F5344CB8AC3E}">
        <p14:creationId xmlns:p14="http://schemas.microsoft.com/office/powerpoint/2010/main" val="79461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Truth </a:t>
            </a:r>
            <a:r>
              <a:rPr lang="en-US" dirty="0" smtClean="0"/>
              <a:t>2</a:t>
            </a:r>
            <a:endParaRPr lang="en-US" dirty="0"/>
          </a:p>
        </p:txBody>
      </p:sp>
      <p:sp>
        <p:nvSpPr>
          <p:cNvPr id="3" name="Content Placeholder 2"/>
          <p:cNvSpPr>
            <a:spLocks noGrp="1"/>
          </p:cNvSpPr>
          <p:nvPr>
            <p:ph idx="1"/>
          </p:nvPr>
        </p:nvSpPr>
        <p:spPr/>
        <p:txBody>
          <a:bodyPr/>
          <a:lstStyle/>
          <a:p>
            <a:pPr marL="0" indent="0" algn="ctr">
              <a:buNone/>
            </a:pPr>
            <a:r>
              <a:rPr lang="en-US" dirty="0"/>
              <a:t>Your </a:t>
            </a:r>
            <a:r>
              <a:rPr lang="en-US" dirty="0" smtClean="0"/>
              <a:t>education is…</a:t>
            </a:r>
            <a:endParaRPr lang="en-US" dirty="0"/>
          </a:p>
        </p:txBody>
      </p:sp>
    </p:spTree>
    <p:extLst>
      <p:ext uri="{BB962C8B-B14F-4D97-AF65-F5344CB8AC3E}">
        <p14:creationId xmlns:p14="http://schemas.microsoft.com/office/powerpoint/2010/main" val="25010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Truth </a:t>
            </a:r>
            <a:r>
              <a:rPr lang="en-US" dirty="0" smtClean="0"/>
              <a:t>3</a:t>
            </a:r>
            <a:endParaRPr lang="en-US" dirty="0"/>
          </a:p>
        </p:txBody>
      </p:sp>
      <p:sp>
        <p:nvSpPr>
          <p:cNvPr id="3" name="Content Placeholder 2"/>
          <p:cNvSpPr>
            <a:spLocks noGrp="1"/>
          </p:cNvSpPr>
          <p:nvPr>
            <p:ph idx="1"/>
          </p:nvPr>
        </p:nvSpPr>
        <p:spPr/>
        <p:txBody>
          <a:bodyPr/>
          <a:lstStyle/>
          <a:p>
            <a:pPr marL="0" indent="0" algn="ctr">
              <a:buNone/>
            </a:pPr>
            <a:r>
              <a:rPr lang="en-US" dirty="0"/>
              <a:t>You’re in charge </a:t>
            </a:r>
            <a:r>
              <a:rPr lang="en-US" dirty="0" smtClean="0"/>
              <a:t>here…</a:t>
            </a:r>
            <a:endParaRPr lang="en-US" dirty="0"/>
          </a:p>
        </p:txBody>
      </p:sp>
    </p:spTree>
    <p:extLst>
      <p:ext uri="{BB962C8B-B14F-4D97-AF65-F5344CB8AC3E}">
        <p14:creationId xmlns:p14="http://schemas.microsoft.com/office/powerpoint/2010/main" val="167067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Truth 4</a:t>
            </a:r>
          </a:p>
        </p:txBody>
      </p:sp>
      <p:sp>
        <p:nvSpPr>
          <p:cNvPr id="3" name="Content Placeholder 2"/>
          <p:cNvSpPr>
            <a:spLocks noGrp="1"/>
          </p:cNvSpPr>
          <p:nvPr>
            <p:ph idx="1"/>
          </p:nvPr>
        </p:nvSpPr>
        <p:spPr/>
        <p:txBody>
          <a:bodyPr/>
          <a:lstStyle/>
          <a:p>
            <a:pPr marL="0" indent="0" algn="ctr">
              <a:buNone/>
            </a:pPr>
            <a:r>
              <a:rPr lang="en-US" dirty="0"/>
              <a:t>The keys to your </a:t>
            </a:r>
            <a:r>
              <a:rPr lang="en-US" dirty="0" smtClean="0"/>
              <a:t>success…</a:t>
            </a:r>
            <a:endParaRPr lang="en-US" dirty="0"/>
          </a:p>
        </p:txBody>
      </p:sp>
    </p:spTree>
    <p:extLst>
      <p:ext uri="{BB962C8B-B14F-4D97-AF65-F5344CB8AC3E}">
        <p14:creationId xmlns:p14="http://schemas.microsoft.com/office/powerpoint/2010/main" val="322620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pPr marL="0" indent="0">
              <a:buNone/>
            </a:pPr>
            <a:r>
              <a:rPr lang="en-US" dirty="0"/>
              <a:t>Wildcat Academy is an innovative program for new students during their freshman year. </a:t>
            </a:r>
          </a:p>
          <a:p>
            <a:r>
              <a:rPr lang="en-US" b="1" dirty="0">
                <a:solidFill>
                  <a:srgbClr val="0A0A25"/>
                </a:solidFill>
              </a:rPr>
              <a:t>smaller classes</a:t>
            </a:r>
            <a:r>
              <a:rPr lang="en-US" dirty="0">
                <a:solidFill>
                  <a:srgbClr val="0A0A25"/>
                </a:solidFill>
              </a:rPr>
              <a:t> </a:t>
            </a:r>
          </a:p>
          <a:p>
            <a:r>
              <a:rPr lang="en-US" b="1" dirty="0">
                <a:solidFill>
                  <a:srgbClr val="0A0A25"/>
                </a:solidFill>
              </a:rPr>
              <a:t>structured programming</a:t>
            </a:r>
            <a:endParaRPr lang="en-US" dirty="0">
              <a:solidFill>
                <a:srgbClr val="0A0A25"/>
              </a:solidFill>
            </a:endParaRPr>
          </a:p>
          <a:p>
            <a:r>
              <a:rPr lang="en-US" b="1" dirty="0">
                <a:solidFill>
                  <a:srgbClr val="0A0A25"/>
                </a:solidFill>
              </a:rPr>
              <a:t>supportive peer mentors</a:t>
            </a:r>
            <a:endParaRPr lang="en-US" dirty="0">
              <a:solidFill>
                <a:srgbClr val="0A0A25"/>
              </a:solidFill>
            </a:endParaRPr>
          </a:p>
          <a:p>
            <a:pPr marL="0" indent="0">
              <a:buNone/>
            </a:pPr>
            <a:endParaRPr lang="en-US" dirty="0"/>
          </a:p>
          <a:p>
            <a:pPr marL="0" indent="0" algn="ctr">
              <a:buNone/>
            </a:pPr>
            <a:r>
              <a:rPr lang="en-US" dirty="0"/>
              <a:t>Wildcat Academy gives you an </a:t>
            </a:r>
            <a:r>
              <a:rPr lang="en-US" b="1" dirty="0">
                <a:solidFill>
                  <a:srgbClr val="0A0A25"/>
                </a:solidFill>
              </a:rPr>
              <a:t>individually tailored </a:t>
            </a:r>
            <a:r>
              <a:rPr lang="en-US" dirty="0"/>
              <a:t>schedule built to foster your successful transition </a:t>
            </a:r>
            <a:r>
              <a:rPr lang="en-US"/>
              <a:t>to </a:t>
            </a:r>
            <a:r>
              <a:rPr lang="en-US" dirty="0"/>
              <a:t>t</a:t>
            </a:r>
            <a:r>
              <a:rPr lang="en-US" smtClean="0"/>
              <a:t>he </a:t>
            </a:r>
            <a:r>
              <a:rPr lang="en-US" dirty="0"/>
              <a:t>University of Arizona. </a:t>
            </a:r>
          </a:p>
          <a:p>
            <a:pPr marL="0" indent="0" algn="ctr">
              <a:buNone/>
            </a:pPr>
            <a:endParaRPr lang="en-US" b="1" dirty="0"/>
          </a:p>
          <a:p>
            <a:pPr marL="0" indent="0" algn="ctr">
              <a:buNone/>
            </a:pPr>
            <a:r>
              <a:rPr lang="en-US" b="1" dirty="0">
                <a:solidFill>
                  <a:srgbClr val="0A0A25"/>
                </a:solidFill>
              </a:rPr>
              <a:t>Your career as a successful Wildcat begins now</a:t>
            </a:r>
            <a:r>
              <a:rPr lang="en-US" b="1" dirty="0" smtClean="0">
                <a:solidFill>
                  <a:srgbClr val="0A0A25"/>
                </a:solidFill>
              </a:rPr>
              <a:t>.</a:t>
            </a:r>
            <a:endParaRPr lang="en-US" b="1" dirty="0">
              <a:solidFill>
                <a:srgbClr val="0A0A25"/>
              </a:solidFill>
            </a:endParaRPr>
          </a:p>
        </p:txBody>
      </p:sp>
    </p:spTree>
    <p:extLst>
      <p:ext uri="{BB962C8B-B14F-4D97-AF65-F5344CB8AC3E}">
        <p14:creationId xmlns:p14="http://schemas.microsoft.com/office/powerpoint/2010/main" val="403136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 is Wildcat Academy</a:t>
            </a:r>
            <a:r>
              <a:rPr lang="en-US" dirty="0" smtClean="0"/>
              <a:t>?</a:t>
            </a:r>
            <a:endParaRPr lang="en-US" dirty="0"/>
          </a:p>
        </p:txBody>
      </p:sp>
      <p:sp>
        <p:nvSpPr>
          <p:cNvPr id="6" name="Content Placeholder 5"/>
          <p:cNvSpPr>
            <a:spLocks noGrp="1"/>
          </p:cNvSpPr>
          <p:nvPr>
            <p:ph idx="1"/>
          </p:nvPr>
        </p:nvSpPr>
        <p:spPr>
          <a:xfrm>
            <a:off x="457200" y="1600200"/>
            <a:ext cx="8458200" cy="3810000"/>
          </a:xfrm>
        </p:spPr>
        <p:txBody>
          <a:bodyPr>
            <a:normAutofit/>
          </a:bodyPr>
          <a:lstStyle/>
          <a:p>
            <a:r>
              <a:rPr lang="en-US" dirty="0"/>
              <a:t>You have exclusive access to…</a:t>
            </a:r>
            <a:endParaRPr lang="en-US" sz="2800" dirty="0"/>
          </a:p>
          <a:p>
            <a:pPr lvl="1"/>
            <a:r>
              <a:rPr lang="en-US" dirty="0" smtClean="0"/>
              <a:t>A dedicated </a:t>
            </a:r>
            <a:r>
              <a:rPr lang="en-US" dirty="0"/>
              <a:t>advisor</a:t>
            </a:r>
            <a:endParaRPr lang="en-US" sz="2400" dirty="0"/>
          </a:p>
          <a:p>
            <a:pPr lvl="1"/>
            <a:r>
              <a:rPr lang="en-US" dirty="0" smtClean="0"/>
              <a:t>Specifically designed first</a:t>
            </a:r>
            <a:r>
              <a:rPr lang="en-US" dirty="0"/>
              <a:t>-semester course </a:t>
            </a:r>
            <a:r>
              <a:rPr lang="en-US" dirty="0" smtClean="0"/>
              <a:t>schedule</a:t>
            </a:r>
            <a:endParaRPr lang="en-US" dirty="0"/>
          </a:p>
          <a:p>
            <a:pPr lvl="1"/>
            <a:r>
              <a:rPr lang="en-US" dirty="0" smtClean="0"/>
              <a:t>A trained </a:t>
            </a:r>
            <a:r>
              <a:rPr lang="en-US" dirty="0"/>
              <a:t>peer mentor </a:t>
            </a:r>
            <a:endParaRPr lang="en-US" sz="2400" dirty="0"/>
          </a:p>
          <a:p>
            <a:pPr lvl="1"/>
            <a:r>
              <a:rPr lang="en-US" dirty="0" smtClean="0"/>
              <a:t>MAP</a:t>
            </a:r>
            <a:r>
              <a:rPr lang="en-US" dirty="0"/>
              <a:t>-</a:t>
            </a:r>
            <a:r>
              <a:rPr lang="en-US" dirty="0" smtClean="0"/>
              <a:t>Works</a:t>
            </a:r>
            <a:endParaRPr lang="en-US" sz="2400" dirty="0"/>
          </a:p>
          <a:p>
            <a:pPr lvl="1"/>
            <a:r>
              <a:rPr lang="en-US" dirty="0"/>
              <a:t>Mid-semester grade checks </a:t>
            </a:r>
            <a:endParaRPr lang="en-US" dirty="0" smtClean="0"/>
          </a:p>
          <a:p>
            <a:pPr lvl="1"/>
            <a:r>
              <a:rPr lang="en-US" dirty="0" smtClean="0"/>
              <a:t>Support </a:t>
            </a:r>
            <a:r>
              <a:rPr lang="en-US" dirty="0"/>
              <a:t>throughout the first year </a:t>
            </a:r>
            <a:r>
              <a:rPr lang="en-US" dirty="0" smtClean="0"/>
              <a:t>experience</a:t>
            </a:r>
            <a:endParaRPr lang="en-US" dirty="0"/>
          </a:p>
        </p:txBody>
      </p:sp>
    </p:spTree>
    <p:extLst>
      <p:ext uri="{BB962C8B-B14F-4D97-AF65-F5344CB8AC3E}">
        <p14:creationId xmlns:p14="http://schemas.microsoft.com/office/powerpoint/2010/main" val="3978068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4191000" cy="1143000"/>
          </a:xfrm>
        </p:spPr>
        <p:txBody>
          <a:bodyPr/>
          <a:lstStyle/>
          <a:p>
            <a:pPr algn="l"/>
            <a:r>
              <a:rPr lang="en-US" dirty="0" smtClean="0"/>
              <a:t>All About You</a:t>
            </a:r>
            <a:endParaRPr lang="en-US" dirty="0"/>
          </a:p>
        </p:txBody>
      </p:sp>
      <p:pic>
        <p:nvPicPr>
          <p:cNvPr id="12" name="Content Placeholder 11" descr="fjg-ua-0566.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053" t="23040" r="41912" b="693"/>
          <a:stretch/>
        </p:blipFill>
        <p:spPr>
          <a:xfrm>
            <a:off x="4572000" y="500036"/>
            <a:ext cx="4218239" cy="5230382"/>
          </a:xfrm>
        </p:spPr>
      </p:pic>
      <p:pic>
        <p:nvPicPr>
          <p:cNvPr id="13" name="Picture 12" descr="red-u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257800"/>
            <a:ext cx="3200400" cy="1600200"/>
          </a:xfrm>
          <a:prstGeom prst="rect">
            <a:avLst/>
          </a:prstGeom>
        </p:spPr>
      </p:pic>
      <p:sp>
        <p:nvSpPr>
          <p:cNvPr id="6" name="Content Placeholder 5"/>
          <p:cNvSpPr>
            <a:spLocks noGrp="1"/>
          </p:cNvSpPr>
          <p:nvPr>
            <p:ph sz="half" idx="1"/>
          </p:nvPr>
        </p:nvSpPr>
        <p:spPr>
          <a:xfrm>
            <a:off x="457200" y="1600200"/>
            <a:ext cx="3962400" cy="4191000"/>
          </a:xfrm>
        </p:spPr>
        <p:txBody>
          <a:bodyPr>
            <a:noAutofit/>
          </a:bodyPr>
          <a:lstStyle/>
          <a:p>
            <a:r>
              <a:rPr lang="en-US" sz="2000" dirty="0"/>
              <a:t>YOU are the perfect </a:t>
            </a:r>
            <a:r>
              <a:rPr lang="en-US" sz="2000" dirty="0" smtClean="0"/>
              <a:t>candidate</a:t>
            </a:r>
            <a:endParaRPr lang="en-US" sz="2000" dirty="0"/>
          </a:p>
          <a:p>
            <a:r>
              <a:rPr lang="en-US" sz="2000" dirty="0"/>
              <a:t>Your Wildcat Academy </a:t>
            </a:r>
            <a:r>
              <a:rPr lang="en-US" sz="2000" dirty="0" smtClean="0"/>
              <a:t>team: </a:t>
            </a:r>
            <a:endParaRPr lang="en-US" sz="2000" dirty="0"/>
          </a:p>
          <a:p>
            <a:pPr lvl="1"/>
            <a:r>
              <a:rPr lang="en-US" sz="1800" dirty="0"/>
              <a:t>Your Academic Advisors</a:t>
            </a:r>
          </a:p>
          <a:p>
            <a:pPr lvl="1"/>
            <a:r>
              <a:rPr lang="en-US" sz="1800" dirty="0"/>
              <a:t>Faculty</a:t>
            </a:r>
          </a:p>
          <a:p>
            <a:pPr lvl="1"/>
            <a:r>
              <a:rPr lang="en-US" sz="1800" dirty="0"/>
              <a:t>The Office of Academic Success and Achievement</a:t>
            </a:r>
          </a:p>
          <a:p>
            <a:r>
              <a:rPr lang="en-US" sz="2000" dirty="0" smtClean="0"/>
              <a:t>You are </a:t>
            </a:r>
            <a:r>
              <a:rPr lang="en-US" sz="2000" dirty="0"/>
              <a:t>more likely </a:t>
            </a:r>
            <a:r>
              <a:rPr lang="en-US" sz="2000" dirty="0" smtClean="0"/>
              <a:t>to graduate on time </a:t>
            </a:r>
          </a:p>
          <a:p>
            <a:r>
              <a:rPr lang="en-US" sz="2000" dirty="0" smtClean="0"/>
              <a:t>We’re </a:t>
            </a:r>
            <a:r>
              <a:rPr lang="en-US" sz="2000" dirty="0"/>
              <a:t>excited to have you in the program! </a:t>
            </a:r>
          </a:p>
        </p:txBody>
      </p:sp>
    </p:spTree>
    <p:extLst>
      <p:ext uri="{BB962C8B-B14F-4D97-AF65-F5344CB8AC3E}">
        <p14:creationId xmlns:p14="http://schemas.microsoft.com/office/powerpoint/2010/main" val="120854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3429000"/>
          </a:xfrm>
        </p:spPr>
        <p:txBody>
          <a:bodyPr>
            <a:normAutofit/>
          </a:bodyPr>
          <a:lstStyle/>
          <a:p>
            <a:pPr marL="0" indent="0">
              <a:buNone/>
            </a:pPr>
            <a:r>
              <a:rPr lang="en-US" dirty="0" smtClean="0"/>
              <a:t>English 				3</a:t>
            </a:r>
            <a:r>
              <a:rPr lang="en-US" dirty="0"/>
              <a:t>-</a:t>
            </a:r>
            <a:r>
              <a:rPr lang="en-US" dirty="0" smtClean="0"/>
              <a:t>4</a:t>
            </a:r>
            <a:endParaRPr lang="en-US" dirty="0"/>
          </a:p>
          <a:p>
            <a:pPr marL="0" indent="0">
              <a:buNone/>
            </a:pPr>
            <a:r>
              <a:rPr lang="en-US" dirty="0" smtClean="0"/>
              <a:t>General Education course 	3</a:t>
            </a:r>
          </a:p>
          <a:p>
            <a:pPr marL="0" indent="0">
              <a:buNone/>
            </a:pPr>
            <a:r>
              <a:rPr lang="en-US" dirty="0"/>
              <a:t>General Education course </a:t>
            </a:r>
            <a:r>
              <a:rPr lang="en-US" dirty="0" smtClean="0"/>
              <a:t>	3</a:t>
            </a:r>
            <a:endParaRPr lang="en-US" dirty="0"/>
          </a:p>
          <a:p>
            <a:pPr marL="0" indent="0">
              <a:buNone/>
            </a:pPr>
            <a:r>
              <a:rPr lang="en-US" dirty="0" smtClean="0"/>
              <a:t>LASC 197M 			1</a:t>
            </a:r>
            <a:endParaRPr lang="en-US" dirty="0"/>
          </a:p>
          <a:p>
            <a:pPr marL="0" indent="0">
              <a:buNone/>
            </a:pPr>
            <a:r>
              <a:rPr lang="en-US" dirty="0"/>
              <a:t>LASC </a:t>
            </a:r>
            <a:r>
              <a:rPr lang="en-US" dirty="0" smtClean="0"/>
              <a:t>100X 			2</a:t>
            </a:r>
          </a:p>
        </p:txBody>
      </p:sp>
      <p:sp>
        <p:nvSpPr>
          <p:cNvPr id="2" name="Title 1"/>
          <p:cNvSpPr>
            <a:spLocks noGrp="1"/>
          </p:cNvSpPr>
          <p:nvPr>
            <p:ph type="title" idx="4294967295"/>
          </p:nvPr>
        </p:nvSpPr>
        <p:spPr>
          <a:xfrm>
            <a:off x="457200" y="1905000"/>
            <a:ext cx="7239000" cy="1143000"/>
          </a:xfrm>
        </p:spPr>
        <p:txBody>
          <a:bodyPr/>
          <a:lstStyle/>
          <a:p>
            <a:pPr algn="l"/>
            <a:r>
              <a:rPr lang="en-US" dirty="0" smtClean="0"/>
              <a:t>First Semester Courses</a:t>
            </a:r>
            <a:endParaRPr lang="en-US" dirty="0"/>
          </a:p>
        </p:txBody>
      </p:sp>
    </p:spTree>
    <p:extLst>
      <p:ext uri="{BB962C8B-B14F-4D97-AF65-F5344CB8AC3E}">
        <p14:creationId xmlns:p14="http://schemas.microsoft.com/office/powerpoint/2010/main" val="330096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2400" b="1" dirty="0" smtClean="0"/>
              <a:t>Questions </a:t>
            </a:r>
            <a:r>
              <a:rPr lang="en-US" sz="2400" b="1" dirty="0"/>
              <a:t>about Wildcat Academy can be directed to</a:t>
            </a:r>
            <a:r>
              <a:rPr lang="en-US" sz="2400" b="1" dirty="0" smtClean="0"/>
              <a:t>:</a:t>
            </a:r>
            <a:r>
              <a:rPr lang="en-US" sz="2400" dirty="0"/>
              <a:t> </a:t>
            </a:r>
          </a:p>
          <a:p>
            <a:pPr marL="0" indent="0" algn="ctr">
              <a:buNone/>
            </a:pPr>
            <a:endParaRPr lang="en-US" sz="2400" dirty="0" smtClean="0"/>
          </a:p>
          <a:p>
            <a:pPr marL="0" indent="0" algn="ctr">
              <a:buNone/>
            </a:pPr>
            <a:r>
              <a:rPr lang="en-US" sz="2400" dirty="0" smtClean="0"/>
              <a:t>Daniel J. Gonzales, M.Ed.</a:t>
            </a:r>
            <a:endParaRPr lang="en-US" sz="2400" dirty="0"/>
          </a:p>
          <a:p>
            <a:pPr marL="0" indent="0" algn="ctr">
              <a:buNone/>
            </a:pPr>
            <a:r>
              <a:rPr lang="en-US" sz="2400" dirty="0"/>
              <a:t>Wildcat Academy Coordinator</a:t>
            </a:r>
          </a:p>
          <a:p>
            <a:pPr marL="0" indent="0" algn="ctr">
              <a:buNone/>
            </a:pPr>
            <a:r>
              <a:rPr lang="en-US" sz="2400" dirty="0"/>
              <a:t>CLAS Academic Advising Center</a:t>
            </a:r>
          </a:p>
          <a:p>
            <a:pPr marL="0" indent="0" algn="ctr">
              <a:buNone/>
            </a:pPr>
            <a:r>
              <a:rPr lang="en-US" sz="2400" dirty="0"/>
              <a:t>(520) 621-7763</a:t>
            </a:r>
          </a:p>
          <a:p>
            <a:pPr marL="0" indent="0" algn="ctr">
              <a:buNone/>
            </a:pPr>
            <a:r>
              <a:rPr lang="en-US" sz="2400" dirty="0" smtClean="0"/>
              <a:t>dgonzales</a:t>
            </a:r>
            <a:r>
              <a:rPr lang="en-US" sz="2400" dirty="0" smtClean="0"/>
              <a:t>@email.arizona.edu</a:t>
            </a:r>
            <a:endParaRPr lang="en-US" sz="2400" dirty="0"/>
          </a:p>
          <a:p>
            <a:pPr marL="0" indent="0">
              <a:buNone/>
            </a:pPr>
            <a:endParaRPr lang="en-US" sz="2400" dirty="0"/>
          </a:p>
        </p:txBody>
      </p:sp>
    </p:spTree>
    <p:extLst>
      <p:ext uri="{BB962C8B-B14F-4D97-AF65-F5344CB8AC3E}">
        <p14:creationId xmlns:p14="http://schemas.microsoft.com/office/powerpoint/2010/main" val="2083800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ldcat Academy PowerPoint Slides_selfi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5870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descr="fjg-ua-0731.jp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73" r="181" b="5874"/>
          <a:stretch/>
        </p:blipFill>
        <p:spPr>
          <a:xfrm>
            <a:off x="0" y="0"/>
            <a:ext cx="9144000" cy="5791200"/>
          </a:xfrm>
        </p:spPr>
      </p:pic>
      <p:sp>
        <p:nvSpPr>
          <p:cNvPr id="14" name="Title 1"/>
          <p:cNvSpPr>
            <a:spLocks noGrp="1"/>
          </p:cNvSpPr>
          <p:nvPr>
            <p:ph type="title"/>
          </p:nvPr>
        </p:nvSpPr>
        <p:spPr>
          <a:xfrm>
            <a:off x="381000" y="228600"/>
            <a:ext cx="1905000" cy="2133600"/>
          </a:xfrm>
        </p:spPr>
        <p:txBody>
          <a:bodyPr>
            <a:normAutofit fontScale="90000"/>
          </a:bodyPr>
          <a:lstStyle/>
          <a:p>
            <a:pPr algn="l"/>
            <a:r>
              <a:rPr lang="en-US" sz="3600" dirty="0" smtClean="0">
                <a:solidFill>
                  <a:srgbClr val="FFFFFF"/>
                </a:solidFill>
              </a:rPr>
              <a:t>Let’s meet someone new!</a:t>
            </a:r>
            <a:endParaRPr lang="en-US" sz="3600" dirty="0">
              <a:solidFill>
                <a:srgbClr val="FFFFFF"/>
              </a:solidFill>
            </a:endParaRPr>
          </a:p>
        </p:txBody>
      </p:sp>
      <p:pic>
        <p:nvPicPr>
          <p:cNvPr id="15" name="Picture 14" descr="red-u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5257800"/>
            <a:ext cx="3200400" cy="1600200"/>
          </a:xfrm>
          <a:prstGeom prst="rect">
            <a:avLst/>
          </a:prstGeom>
        </p:spPr>
      </p:pic>
    </p:spTree>
    <p:extLst>
      <p:ext uri="{BB962C8B-B14F-4D97-AF65-F5344CB8AC3E}">
        <p14:creationId xmlns:p14="http://schemas.microsoft.com/office/powerpoint/2010/main" val="1039199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jg-ua-2435.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8434" t="899" r="5678" b="15668"/>
          <a:stretch/>
        </p:blipFill>
        <p:spPr>
          <a:xfrm>
            <a:off x="-52112" y="-178094"/>
            <a:ext cx="9196112" cy="595970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2" name="Title 1"/>
          <p:cNvSpPr>
            <a:spLocks noGrp="1"/>
          </p:cNvSpPr>
          <p:nvPr>
            <p:ph type="title"/>
          </p:nvPr>
        </p:nvSpPr>
        <p:spPr>
          <a:xfrm>
            <a:off x="1828800" y="304800"/>
            <a:ext cx="3657600" cy="1828800"/>
          </a:xfrm>
        </p:spPr>
        <p:txBody>
          <a:bodyPr>
            <a:noAutofit/>
          </a:bodyPr>
          <a:lstStyle/>
          <a:p>
            <a:r>
              <a:rPr lang="en-US" sz="3600" dirty="0"/>
              <a:t>What can a college education do for you</a:t>
            </a:r>
            <a:r>
              <a:rPr lang="en-US" sz="3600" dirty="0" smtClean="0"/>
              <a:t>?</a:t>
            </a:r>
            <a:endParaRPr lang="en-US" sz="3600" dirty="0"/>
          </a:p>
        </p:txBody>
      </p:sp>
      <p:pic>
        <p:nvPicPr>
          <p:cNvPr id="7" name="Picture 6" descr="red-u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5257800"/>
            <a:ext cx="3200400" cy="1600200"/>
          </a:xfrm>
          <a:prstGeom prst="rect">
            <a:avLst/>
          </a:prstGeom>
        </p:spPr>
      </p:pic>
    </p:spTree>
    <p:extLst>
      <p:ext uri="{BB962C8B-B14F-4D97-AF65-F5344CB8AC3E}">
        <p14:creationId xmlns:p14="http://schemas.microsoft.com/office/powerpoint/2010/main" val="1369676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825</TotalTime>
  <Words>574</Words>
  <Application>Microsoft Office PowerPoint</Application>
  <PresentationFormat>On-screen Show (4:3)</PresentationFormat>
  <Paragraphs>84</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What is Wildcat Academy?</vt:lpstr>
      <vt:lpstr>All About You</vt:lpstr>
      <vt:lpstr>First Semester Courses</vt:lpstr>
      <vt:lpstr>PowerPoint Presentation</vt:lpstr>
      <vt:lpstr>PowerPoint Presentation</vt:lpstr>
      <vt:lpstr>Let’s meet someone new!</vt:lpstr>
      <vt:lpstr>What can a college education do for you?</vt:lpstr>
      <vt:lpstr>The Basic Truths  about College Success</vt:lpstr>
      <vt:lpstr>Basic Truth 1</vt:lpstr>
      <vt:lpstr>Basic Truth 2</vt:lpstr>
      <vt:lpstr>Basic Truth 3</vt:lpstr>
      <vt:lpstr>Basic Truth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Ortiz, Michelle</dc:creator>
  <cp:lastModifiedBy>University of Arizona</cp:lastModifiedBy>
  <cp:revision>58</cp:revision>
  <dcterms:created xsi:type="dcterms:W3CDTF">2014-05-22T22:22:54Z</dcterms:created>
  <dcterms:modified xsi:type="dcterms:W3CDTF">2014-08-19T23:14:28Z</dcterms:modified>
</cp:coreProperties>
</file>