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2"/>
  </p:notesMasterIdLst>
  <p:sldIdLst>
    <p:sldId id="257" r:id="rId4"/>
    <p:sldId id="258" r:id="rId5"/>
    <p:sldId id="262" r:id="rId6"/>
    <p:sldId id="263" r:id="rId7"/>
    <p:sldId id="272" r:id="rId8"/>
    <p:sldId id="274" r:id="rId9"/>
    <p:sldId id="275" r:id="rId10"/>
    <p:sldId id="273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6" autoAdjust="0"/>
  </p:normalViewPr>
  <p:slideViewPr>
    <p:cSldViewPr>
      <p:cViewPr varScale="1">
        <p:scale>
          <a:sx n="91" d="100"/>
          <a:sy n="91" d="100"/>
        </p:scale>
        <p:origin x="4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0AA3271D-3BE7-452F-9856-E04BB97D3436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ADFBE89-0684-499E-BE1B-A727C6F017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0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89" indent="-17428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6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6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10253F"/>
                </a:solidFill>
                <a:latin typeface="Archer Book"/>
                <a:cs typeface="Archer Book"/>
              </a:rPr>
              <a:t>Jennifer Miller</a:t>
            </a:r>
          </a:p>
          <a:p>
            <a:r>
              <a:rPr lang="en-US" sz="1200" dirty="0" smtClean="0">
                <a:solidFill>
                  <a:srgbClr val="10253F"/>
                </a:solidFill>
                <a:latin typeface="Archer Book"/>
                <a:cs typeface="Archer Book"/>
              </a:rPr>
              <a:t>jmiller7@email.arizona.edu</a:t>
            </a:r>
          </a:p>
          <a:p>
            <a:r>
              <a:rPr lang="en-US" sz="1200" dirty="0" smtClean="0">
                <a:solidFill>
                  <a:srgbClr val="10253F"/>
                </a:solidFill>
                <a:latin typeface="Archer Book"/>
                <a:cs typeface="Archer Book"/>
              </a:rPr>
              <a:t>520-626-3168</a:t>
            </a:r>
          </a:p>
          <a:p>
            <a:endParaRPr lang="en-US" sz="1200" dirty="0" smtClean="0">
              <a:solidFill>
                <a:srgbClr val="10253F"/>
              </a:solidFill>
              <a:latin typeface="Archer Book"/>
              <a:cs typeface="Archer Book"/>
            </a:endParaRPr>
          </a:p>
          <a:p>
            <a:r>
              <a:rPr lang="en-US" sz="1200" dirty="0" smtClean="0">
                <a:solidFill>
                  <a:srgbClr val="10253F"/>
                </a:solidFill>
                <a:latin typeface="Archer Book"/>
                <a:cs typeface="Archer Book"/>
              </a:rPr>
              <a:t>Andrew Pritchard</a:t>
            </a:r>
          </a:p>
          <a:p>
            <a:r>
              <a:rPr lang="en-US" sz="1200" dirty="0" smtClean="0">
                <a:solidFill>
                  <a:srgbClr val="10253F"/>
                </a:solidFill>
                <a:latin typeface="Archer Book"/>
                <a:cs typeface="Archer Book"/>
              </a:rPr>
              <a:t>ahpritchard@email.arizona.edu</a:t>
            </a:r>
          </a:p>
          <a:p>
            <a:r>
              <a:rPr lang="en-US" sz="1200" dirty="0" smtClean="0">
                <a:solidFill>
                  <a:srgbClr val="10253F"/>
                </a:solidFill>
                <a:latin typeface="Archer Book"/>
                <a:cs typeface="Archer Book"/>
              </a:rPr>
              <a:t>520-626-0839</a:t>
            </a:r>
          </a:p>
          <a:p>
            <a:pPr marL="174289" indent="-17428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3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89" indent="-17428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1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FBE89-0684-499E-BE1B-A727C6F017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2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Fixed spacing and alignment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5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7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8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4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0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2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15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9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18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60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9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00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76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29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08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6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3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96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4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34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8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72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39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4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4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2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1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5CAD9-387D-4D67-AD5F-1F03F5D79D42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D9903-222A-4D6F-8105-AD5B27382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7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5FF90A5-04A3-7543-93A4-E581804B1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D2909EB-957C-4A4F-8317-3C4ED5B8B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2_Orientation_S4S_ppCover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074"/>
            <a:ext cx="9214627" cy="7166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601523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1605345"/>
            <a:ext cx="8714031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S4S is a program to support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students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during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their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first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year of college through: </a:t>
            </a:r>
          </a:p>
          <a:p>
            <a:pPr marL="800100" lvl="1" indent="-342900" defTabSz="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 Critical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learning support</a:t>
            </a:r>
          </a:p>
          <a:p>
            <a:pPr marL="800100" lvl="1" indent="-342900" defTabSz="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 Customized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math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classes </a:t>
            </a:r>
          </a:p>
          <a:p>
            <a:pPr marL="800100" lvl="1" indent="-342900" defTabSz="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Financial aid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counseling </a:t>
            </a:r>
          </a:p>
          <a:p>
            <a:pPr marL="800100" lvl="1" indent="-342900" defTabSz="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 World class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tutoring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 and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academic support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cher Book"/>
                <a:cs typeface="Archer Book"/>
              </a:rPr>
              <a:t>.</a:t>
            </a:r>
          </a:p>
          <a:p>
            <a:pPr defTabSz="457200">
              <a:lnSpc>
                <a:spcPct val="130000"/>
              </a:lnSpc>
            </a:pPr>
            <a:endParaRPr lang="en-US" sz="2400" dirty="0" smtClean="0">
              <a:solidFill>
                <a:srgbClr val="1F497D">
                  <a:lumMod val="50000"/>
                </a:srgbClr>
              </a:solidFill>
              <a:latin typeface="Archer Book"/>
              <a:cs typeface="Archer Book"/>
            </a:endParaRPr>
          </a:p>
          <a:p>
            <a:pPr defTabSz="457200">
              <a:lnSpc>
                <a:spcPct val="13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S4S gives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students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the tools to make the transition from high school to college a bit easier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!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54" y="1371600"/>
            <a:ext cx="8808345" cy="846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Schedule for success: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The right schedule for a customized first year experience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105" y="3414698"/>
            <a:ext cx="2187961" cy="14859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3475559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b="1" dirty="0">
                <a:solidFill>
                  <a:prstClr val="black"/>
                </a:solidFill>
              </a:rPr>
              <a:t>SAS 100AX: </a:t>
            </a:r>
            <a:r>
              <a:rPr lang="en-US" sz="1000" dirty="0">
                <a:solidFill>
                  <a:prstClr val="black"/>
                </a:solidFill>
              </a:rPr>
              <a:t>(1 unit)</a:t>
            </a:r>
          </a:p>
          <a:p>
            <a:pPr marL="171450" indent="-171450" defTabSz="457200">
              <a:buFont typeface="Wingdings" charset="2"/>
              <a:buChar char="§"/>
            </a:pPr>
            <a:r>
              <a:rPr lang="en-US" sz="1000" dirty="0">
                <a:solidFill>
                  <a:prstClr val="black"/>
                </a:solidFill>
              </a:rPr>
              <a:t>Delivery method: In person</a:t>
            </a:r>
          </a:p>
          <a:p>
            <a:pPr marL="171450" indent="-171450" defTabSz="457200">
              <a:buFont typeface="Wingdings" charset="2"/>
              <a:buChar char="§"/>
            </a:pPr>
            <a:r>
              <a:rPr lang="en-US" sz="1000" dirty="0">
                <a:solidFill>
                  <a:prstClr val="black"/>
                </a:solidFill>
              </a:rPr>
              <a:t>7 week run time.</a:t>
            </a:r>
          </a:p>
          <a:p>
            <a:pPr marL="171450" indent="-171450" defTabSz="457200">
              <a:buFont typeface="Wingdings" charset="2"/>
              <a:buChar char="§"/>
            </a:pPr>
            <a:r>
              <a:rPr lang="en-US" sz="1000" dirty="0">
                <a:solidFill>
                  <a:prstClr val="black"/>
                </a:solidFill>
              </a:rPr>
              <a:t>Meets twice a week (50 minutes)</a:t>
            </a:r>
          </a:p>
          <a:p>
            <a:pPr marL="171450" indent="-171450" defTabSz="457200">
              <a:buFont typeface="Wingdings" charset="2"/>
              <a:buChar char="§"/>
            </a:pPr>
            <a:r>
              <a:rPr lang="en-US" sz="1000" dirty="0">
                <a:solidFill>
                  <a:prstClr val="black"/>
                </a:solidFill>
              </a:rPr>
              <a:t>Math primer: arithmetic and strategies</a:t>
            </a:r>
          </a:p>
          <a:p>
            <a:pPr marL="171450" indent="-171450" defTabSz="457200">
              <a:buFont typeface="Wingdings" charset="2"/>
              <a:buChar char="§"/>
            </a:pPr>
            <a:r>
              <a:rPr lang="en-US" sz="1000" dirty="0">
                <a:solidFill>
                  <a:prstClr val="black"/>
                </a:solidFill>
              </a:rPr>
              <a:t>Tech check, tools check.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106" y="5019131"/>
            <a:ext cx="2187961" cy="13127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800" y="5162376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b="1" dirty="0">
                <a:solidFill>
                  <a:prstClr val="black"/>
                </a:solidFill>
              </a:rPr>
              <a:t>LOTS OF COURSE OPTIONS TO CHOOSE FROM</a:t>
            </a:r>
            <a:r>
              <a:rPr lang="en-US" sz="1000" dirty="0">
                <a:solidFill>
                  <a:prstClr val="black"/>
                </a:solidFill>
              </a:rPr>
              <a:t>: (3-13 units)</a:t>
            </a:r>
          </a:p>
          <a:p>
            <a:pPr marL="171450" indent="-171450" defTabSz="457200">
              <a:buFont typeface="Wingdings" charset="2"/>
              <a:buChar char="§"/>
            </a:pPr>
            <a:r>
              <a:rPr lang="en-US" sz="1000" dirty="0">
                <a:solidFill>
                  <a:prstClr val="black"/>
                </a:solidFill>
              </a:rPr>
              <a:t>English</a:t>
            </a:r>
          </a:p>
          <a:p>
            <a:pPr marL="171450" indent="-171450" defTabSz="457200">
              <a:buFont typeface="Wingdings" charset="2"/>
              <a:buChar char="§"/>
            </a:pPr>
            <a:r>
              <a:rPr lang="en-US" sz="1000" dirty="0">
                <a:solidFill>
                  <a:prstClr val="black"/>
                </a:solidFill>
              </a:rPr>
              <a:t>General Ed</a:t>
            </a:r>
          </a:p>
          <a:p>
            <a:pPr marL="171450" indent="-171450" defTabSz="457200">
              <a:buFont typeface="Wingdings" charset="2"/>
              <a:buChar char="§"/>
            </a:pPr>
            <a:r>
              <a:rPr lang="en-US" sz="1000" dirty="0">
                <a:solidFill>
                  <a:prstClr val="black"/>
                </a:solidFill>
              </a:rPr>
              <a:t>Other courses required by </a:t>
            </a:r>
            <a:r>
              <a:rPr lang="en-US" sz="1000" dirty="0" smtClean="0">
                <a:solidFill>
                  <a:prstClr val="black"/>
                </a:solidFill>
              </a:rPr>
              <a:t>academic </a:t>
            </a:r>
            <a:r>
              <a:rPr lang="en-US" sz="1000" dirty="0">
                <a:solidFill>
                  <a:prstClr val="black"/>
                </a:solidFill>
              </a:rPr>
              <a:t>college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05" y="2974435"/>
            <a:ext cx="3432562" cy="22013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667" y="2974435"/>
            <a:ext cx="3657600" cy="22013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10253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238" y="2916771"/>
            <a:ext cx="1265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white"/>
                </a:solidFill>
                <a:latin typeface="Archer Book"/>
                <a:cs typeface="Archer Book"/>
              </a:rPr>
              <a:t>WEEKS 1-7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2238" y="2916771"/>
            <a:ext cx="1413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white"/>
                </a:solidFill>
                <a:latin typeface="Archer Book"/>
                <a:cs typeface="Archer Book"/>
              </a:rPr>
              <a:t>WEEKS 8-16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3255435"/>
            <a:ext cx="100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Archer Book"/>
                <a:cs typeface="Archer Book"/>
              </a:rPr>
              <a:t>WEEK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2673" y="3674351"/>
            <a:ext cx="757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b="1" dirty="0">
                <a:solidFill>
                  <a:prstClr val="black"/>
                </a:solidFill>
              </a:rPr>
              <a:t>Math placement test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7000" y="3691467"/>
            <a:ext cx="829097" cy="575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5210" y="3842264"/>
            <a:ext cx="1749040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0619" y="3866976"/>
            <a:ext cx="1397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b="1" dirty="0">
                <a:solidFill>
                  <a:prstClr val="black"/>
                </a:solidFill>
              </a:rPr>
              <a:t>MATH 100AX (2 units)</a:t>
            </a:r>
          </a:p>
        </p:txBody>
      </p:sp>
      <p:cxnSp>
        <p:nvCxnSpPr>
          <p:cNvPr id="39" name="Straight Arrow Connector 38"/>
          <p:cNvCxnSpPr>
            <a:stCxn id="20" idx="3"/>
          </p:cNvCxnSpPr>
          <p:nvPr/>
        </p:nvCxnSpPr>
        <p:spPr>
          <a:xfrm flipV="1">
            <a:off x="3496097" y="3972354"/>
            <a:ext cx="592984" cy="6980"/>
          </a:xfrm>
          <a:prstGeom prst="straightConnector1">
            <a:avLst/>
          </a:prstGeom>
          <a:ln w="63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11686" y="4189398"/>
            <a:ext cx="2353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b="1" dirty="0">
                <a:solidFill>
                  <a:prstClr val="black"/>
                </a:solidFill>
              </a:rPr>
              <a:t>SAS </a:t>
            </a:r>
            <a:r>
              <a:rPr lang="en-US" sz="1000" b="1" dirty="0" smtClean="0">
                <a:solidFill>
                  <a:prstClr val="black"/>
                </a:solidFill>
              </a:rPr>
              <a:t>100BX </a:t>
            </a:r>
            <a:r>
              <a:rPr lang="en-US" sz="1000" b="1" dirty="0">
                <a:solidFill>
                  <a:prstClr val="black"/>
                </a:solidFill>
              </a:rPr>
              <a:t>(1 unit)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97867" y="4180243"/>
            <a:ext cx="1749040" cy="2462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2555" y="5725993"/>
            <a:ext cx="276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marL="171450" indent="-171450" defTabSz="457200">
              <a:buFont typeface="Wingdings" charset="2"/>
              <a:buChar char="§"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96000" y="3846843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Archer Book"/>
                <a:cs typeface="Archer Book"/>
              </a:rPr>
              <a:t>REGULAR TRACK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14800" y="5030706"/>
            <a:ext cx="1723645" cy="24622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04465" y="4901625"/>
            <a:ext cx="98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i="1" dirty="0">
                <a:solidFill>
                  <a:prstClr val="black"/>
                </a:solidFill>
                <a:latin typeface="Archer Book"/>
                <a:cs typeface="Archer Book"/>
              </a:rPr>
              <a:t>FAST</a:t>
            </a:r>
          </a:p>
          <a:p>
            <a:pPr defTabSz="457200"/>
            <a:r>
              <a:rPr lang="en-US" sz="1600" b="1" i="1" dirty="0">
                <a:solidFill>
                  <a:prstClr val="black"/>
                </a:solidFill>
                <a:latin typeface="Archer Book"/>
                <a:cs typeface="Archer Book"/>
              </a:rPr>
              <a:t>TRACK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20605" y="5029200"/>
            <a:ext cx="1717840" cy="24622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000" b="1" dirty="0">
                <a:solidFill>
                  <a:prstClr val="black"/>
                </a:solidFill>
              </a:rPr>
              <a:t>MATH 100 (3 units)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092114" y="5142241"/>
            <a:ext cx="996967" cy="0"/>
          </a:xfrm>
          <a:prstGeom prst="straightConnector1">
            <a:avLst/>
          </a:prstGeom>
          <a:ln w="63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16200000" flipH="1">
            <a:off x="3763305" y="3994658"/>
            <a:ext cx="337979" cy="279411"/>
          </a:xfrm>
          <a:prstGeom prst="bentConnector2">
            <a:avLst/>
          </a:prstGeom>
          <a:ln w="63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35105" y="2547439"/>
            <a:ext cx="14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cher Book"/>
                <a:cs typeface="Archer Book"/>
              </a:rPr>
              <a:t>FALL </a:t>
            </a:r>
            <a:r>
              <a:rPr lang="en-US" dirty="0" smtClean="0">
                <a:solidFill>
                  <a:prstClr val="black"/>
                </a:solidFill>
                <a:latin typeface="Archer Book"/>
                <a:cs typeface="Archer Book"/>
              </a:rPr>
              <a:t>2014</a:t>
            </a:r>
            <a:endParaRPr lang="en-US" dirty="0">
              <a:solidFill>
                <a:prstClr val="black"/>
              </a:solidFill>
              <a:latin typeface="Archer Book"/>
              <a:cs typeface="Archer Book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25267" y="2605103"/>
            <a:ext cx="171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cher Book"/>
                <a:cs typeface="Archer Book"/>
              </a:rPr>
              <a:t>SPRING 2015</a:t>
            </a:r>
          </a:p>
          <a:p>
            <a:pPr defTabSz="457200"/>
            <a:endParaRPr lang="en-US" dirty="0">
              <a:solidFill>
                <a:prstClr val="black"/>
              </a:solidFill>
              <a:latin typeface="Archer Book"/>
              <a:cs typeface="Archer Book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904805" y="3897770"/>
            <a:ext cx="999729" cy="537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18786" y="3303580"/>
            <a:ext cx="874520" cy="4526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984858" y="3882080"/>
            <a:ext cx="874520" cy="4526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884940" y="4865568"/>
            <a:ext cx="977890" cy="53757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967409" y="5011398"/>
            <a:ext cx="874520" cy="4526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MATH </a:t>
            </a:r>
            <a:r>
              <a:rPr lang="en-US" sz="1200" b="1" dirty="0" smtClean="0">
                <a:solidFill>
                  <a:prstClr val="black"/>
                </a:solidFill>
              </a:rPr>
              <a:t>105, 109C, or 112 </a:t>
            </a:r>
            <a:endParaRPr lang="en-US" sz="1200" b="1" dirty="0">
              <a:solidFill>
                <a:prstClr val="black"/>
              </a:solidFill>
            </a:endParaRPr>
          </a:p>
          <a:p>
            <a:pPr defTabSz="457200"/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7090160" y="4180243"/>
            <a:ext cx="707640" cy="9155"/>
          </a:xfrm>
          <a:prstGeom prst="straightConnector1">
            <a:avLst/>
          </a:prstGeom>
          <a:ln w="31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2" idx="3"/>
          </p:cNvCxnSpPr>
          <p:nvPr/>
        </p:nvCxnSpPr>
        <p:spPr>
          <a:xfrm flipV="1">
            <a:off x="7090160" y="5194012"/>
            <a:ext cx="682240" cy="1"/>
          </a:xfrm>
          <a:prstGeom prst="straightConnector1">
            <a:avLst/>
          </a:prstGeom>
          <a:ln w="31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1548" y="4284475"/>
            <a:ext cx="10566" cy="85776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4858" y="4049092"/>
            <a:ext cx="9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MATH 100</a:t>
            </a:r>
          </a:p>
          <a:p>
            <a:endParaRPr lang="en-US" sz="1000" b="1" dirty="0"/>
          </a:p>
        </p:txBody>
      </p:sp>
      <p:sp>
        <p:nvSpPr>
          <p:cNvPr id="40" name="Text Box 4"/>
          <p:cNvSpPr txBox="1"/>
          <p:nvPr/>
        </p:nvSpPr>
        <p:spPr>
          <a:xfrm>
            <a:off x="7507868" y="2916771"/>
            <a:ext cx="1543050" cy="695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/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000" dirty="0">
                <a:latin typeface="Sentinel Light"/>
                <a:ea typeface="Calibri" panose="020F0502020204030204" pitchFamily="34" charset="0"/>
                <a:cs typeface="Times New Roman" panose="02020603050405020304" pitchFamily="18" charset="0"/>
              </a:rPr>
              <a:t>(Need to place into these courses through MATH 100 or 100AX final)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237" y="1346336"/>
            <a:ext cx="7772400" cy="7872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Plan for success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132907" cy="44196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As part of S4S, you have exclusive access to…</a:t>
            </a:r>
          </a:p>
          <a:p>
            <a:pPr algn="l">
              <a:lnSpc>
                <a:spcPct val="120000"/>
              </a:lnSpc>
            </a:pPr>
            <a:endParaRPr lang="en-US" sz="8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Learning Specialist support to help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set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academic and personal goals, learn new study strategies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and connect to academic resources to keep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students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on track to graduation in four years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Participation in MAP-Works, a program especially designed to get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students connected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to campus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Support throughout the </a:t>
            </a:r>
            <a:r>
              <a:rPr lang="en-US" sz="2000" u="sng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first year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experience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Financial Aid Counselors for S4S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Course fees: $187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914400" lvl="1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Access to tutoring hub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exclusively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for S4S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students 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914400" lvl="1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Additional TAs in the classroom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  <p:pic>
        <p:nvPicPr>
          <p:cNvPr id="6" name="Picture 5" descr="MW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648200"/>
            <a:ext cx="2881532" cy="14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447800"/>
            <a:ext cx="8382000" cy="294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Welcome Event</a:t>
            </a:r>
            <a:br>
              <a:rPr lang="en-US" sz="9600" b="1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</a:br>
            <a:endParaRPr lang="en-US" sz="9600" b="1" dirty="0" smtClean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algn="l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Exclusively for S4S participants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</a:b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August 21</a:t>
            </a:r>
            <a:r>
              <a:rPr lang="en-US" sz="4800" baseline="300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st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</a:t>
            </a:r>
          </a:p>
          <a:p>
            <a:pPr algn="l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Archer Book" charset="0"/>
              </a:rPr>
              <a:t>9:30 a.m. -1:00 p.m. (students will be asked to come during a specific time slot)</a:t>
            </a:r>
            <a:b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Archer Book" charset="0"/>
              </a:rPr>
            </a:b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Archer Book" charset="0"/>
              </a:rPr>
              <a:t>Bear Down Gym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/>
            </a:r>
            <a:br>
              <a:rPr lang="en-US" sz="4000" dirty="0" smtClean="0">
                <a:latin typeface="Calibri" charset="0"/>
              </a:rPr>
            </a:br>
            <a:endParaRPr lang="en-US" sz="4000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4114800"/>
            <a:ext cx="7848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charset="0"/>
              <a:buChar char="•"/>
            </a:pPr>
            <a:r>
              <a:rPr lang="en-US" sz="2000" dirty="0" smtClean="0">
                <a:solidFill>
                  <a:srgbClr val="10253F"/>
                </a:solidFill>
                <a:latin typeface="Archer Book" charset="0"/>
              </a:rPr>
              <a:t>Meet </a:t>
            </a:r>
            <a:r>
              <a:rPr lang="en-US" sz="2000" dirty="0" smtClean="0">
                <a:solidFill>
                  <a:srgbClr val="10253F"/>
                </a:solidFill>
                <a:latin typeface="Archer Book" charset="0"/>
              </a:rPr>
              <a:t>their </a:t>
            </a:r>
            <a:r>
              <a:rPr lang="en-US" sz="2000" dirty="0" smtClean="0">
                <a:solidFill>
                  <a:srgbClr val="10253F"/>
                </a:solidFill>
                <a:latin typeface="Archer Book" charset="0"/>
              </a:rPr>
              <a:t>Learning Specialist</a:t>
            </a:r>
          </a:p>
          <a:p>
            <a:pPr algn="r">
              <a:buFont typeface="Arial" charset="0"/>
              <a:buChar char="•"/>
            </a:pPr>
            <a:r>
              <a:rPr lang="en-US" sz="2000" dirty="0" smtClean="0">
                <a:solidFill>
                  <a:srgbClr val="10253F"/>
                </a:solidFill>
                <a:latin typeface="Archer Book" charset="0"/>
              </a:rPr>
              <a:t>Tour the THINK TANK</a:t>
            </a:r>
          </a:p>
          <a:p>
            <a:pPr algn="r">
              <a:buFont typeface="Arial" charset="0"/>
              <a:buChar char="•"/>
            </a:pPr>
            <a:r>
              <a:rPr lang="en-US" sz="2000" dirty="0" smtClean="0">
                <a:solidFill>
                  <a:srgbClr val="10253F"/>
                </a:solidFill>
                <a:latin typeface="Archer Book" charset="0"/>
              </a:rPr>
              <a:t>Eat free food</a:t>
            </a:r>
          </a:p>
          <a:p>
            <a:pPr algn="r">
              <a:buFont typeface="Arial" charset="0"/>
              <a:buChar char="•"/>
            </a:pPr>
            <a:r>
              <a:rPr lang="en-US" sz="2000" dirty="0" smtClean="0">
                <a:solidFill>
                  <a:srgbClr val="10253F"/>
                </a:solidFill>
                <a:latin typeface="Archer Book" charset="0"/>
              </a:rPr>
              <a:t>Ask questions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solidFill>
                <a:srgbClr val="10253F"/>
              </a:solidFill>
              <a:latin typeface="Archer Book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60039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45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45" y="1561018"/>
            <a:ext cx="853099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latin typeface="Archer Book"/>
              </a:rPr>
              <a:t>Schedule for Success Fosters Perseverance in Mathematics and Academic Engagement: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72" y="2438400"/>
            <a:ext cx="7773539" cy="4038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cher Book"/>
              </a:rPr>
              <a:t>Between </a:t>
            </a:r>
            <a:r>
              <a:rPr lang="en-US" sz="2000" dirty="0">
                <a:solidFill>
                  <a:schemeClr val="tx1"/>
                </a:solidFill>
                <a:latin typeface="Archer Book"/>
              </a:rPr>
              <a:t>August 2013 and April 2014, the 433 students participating in the S4S program met more than 2,000 times with a Learning Specialist and logged in more than 900 tutoring and academic support visits at the THINK TANK. As a result, 1 out of 2 students fast-tracked to MATH100 by mid Fall semester (53%) and more than two-thirds (69%) enrolled in credit-bearing math by Spring 2014; with 38% of students who enrolled Spring semester in a credit-bearing math course enrolling in College Algebra or higher.</a:t>
            </a:r>
            <a:br>
              <a:rPr lang="en-US" sz="2000" dirty="0">
                <a:solidFill>
                  <a:schemeClr val="tx1"/>
                </a:solidFill>
                <a:latin typeface="Archer Book"/>
              </a:rPr>
            </a:br>
            <a:r>
              <a:rPr lang="en-US" sz="2000" dirty="0">
                <a:solidFill>
                  <a:schemeClr val="tx1"/>
                </a:solidFill>
                <a:latin typeface="Archer Book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cher Book"/>
              </a:rPr>
            </a:br>
            <a:r>
              <a:rPr lang="en-US" sz="2000" dirty="0">
                <a:solidFill>
                  <a:schemeClr val="tx1"/>
                </a:solidFill>
                <a:latin typeface="Archer Book"/>
              </a:rPr>
              <a:t>Of the 249 students in S4S who completed exit surveys in Fall 2013, 91% (227) strongly agree or agree that they have a better understanding of their academic strengths and weaknesses as a result of meeting with their Learning Specialist. </a:t>
            </a:r>
            <a:br>
              <a:rPr lang="en-US" sz="2000" dirty="0">
                <a:solidFill>
                  <a:schemeClr val="tx1"/>
                </a:solidFill>
                <a:latin typeface="Archer Book"/>
              </a:rPr>
            </a:br>
            <a:endParaRPr lang="en-US" sz="2000" dirty="0">
              <a:solidFill>
                <a:schemeClr val="tx1"/>
              </a:solidFill>
              <a:latin typeface="Archer Book"/>
              <a:cs typeface="Arche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63" y="2286000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59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What about the students who didn’t get in to this great program?  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lvl="1"/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There will be a late start SAS course that students can sign up for.  They will also have access to THINK TANK support via Learning Specialist or Peer Mentors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endParaRPr lang="en-US" sz="4200" dirty="0" smtClean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59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What is available for Upperclassmen who test into Math 100AX?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lvl="1"/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Math 100AX is available in the winter, spring, and summer for sophomores and above.  </a:t>
            </a: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They may also consider ALEKS learning mode to try and review and retest.</a:t>
            </a:r>
            <a:endParaRPr lang="en-US" sz="3800" dirty="0" smtClean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algn="l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/>
            </a:r>
            <a:br>
              <a:rPr lang="en-US" sz="4000" dirty="0" smtClean="0">
                <a:latin typeface="Calibri" charset="0"/>
              </a:rPr>
            </a:br>
            <a:endParaRPr lang="en-US" sz="4000" dirty="0">
              <a:latin typeface="Calibri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60039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42057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cher Book"/>
              </a:rPr>
              <a:t>Questions?</a:t>
            </a:r>
            <a:endParaRPr lang="en-US" sz="3600" dirty="0">
              <a:latin typeface="Archer Book"/>
            </a:endParaRPr>
          </a:p>
        </p:txBody>
      </p:sp>
    </p:spTree>
    <p:extLst>
      <p:ext uri="{BB962C8B-B14F-4D97-AF65-F5344CB8AC3E}">
        <p14:creationId xmlns:p14="http://schemas.microsoft.com/office/powerpoint/2010/main" val="413279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66" y="1754592"/>
            <a:ext cx="7772400" cy="7872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Contact information: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00" y="2942949"/>
            <a:ext cx="8383139" cy="2090014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Cassandra Hirdes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Academic Services Coordinator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The THINK TANK 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chirdes@email.arizona.edu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(520) 626-8017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914400" lvl="1" indent="-457200" algn="l">
              <a:buFont typeface="Arial"/>
              <a:buChar char="•"/>
            </a:pPr>
            <a:endParaRPr lang="en-US" dirty="0" smtClean="0">
              <a:solidFill>
                <a:srgbClr val="000090"/>
              </a:solidFill>
              <a:latin typeface="Archer Book"/>
              <a:cs typeface="Arche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504</Words>
  <Application>Microsoft Office PowerPoint</Application>
  <PresentationFormat>On-screen Show (4:3)</PresentationFormat>
  <Paragraphs>81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Archer Book</vt:lpstr>
      <vt:lpstr>Arial</vt:lpstr>
      <vt:lpstr>Calibri</vt:lpstr>
      <vt:lpstr>Sentinel Light</vt:lpstr>
      <vt:lpstr>Times New Roman</vt:lpstr>
      <vt:lpstr>Wingdings</vt:lpstr>
      <vt:lpstr>Office Theme</vt:lpstr>
      <vt:lpstr>1_Office Theme</vt:lpstr>
      <vt:lpstr>3_Office Theme</vt:lpstr>
      <vt:lpstr>PowerPoint Presentation</vt:lpstr>
      <vt:lpstr>PowerPoint Presentation</vt:lpstr>
      <vt:lpstr>Schedule for success: The right schedule for a customized first year experience</vt:lpstr>
      <vt:lpstr>Plan for success</vt:lpstr>
      <vt:lpstr>PowerPoint Presentation</vt:lpstr>
      <vt:lpstr>Schedule for Success Fosters Perseverance in Mathematics and Academic Engagement: </vt:lpstr>
      <vt:lpstr>PowerPoint Presentation</vt:lpstr>
      <vt:lpstr>Contact information: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Ortiz, Michelle</dc:creator>
  <cp:lastModifiedBy>Cassandra Hirdes</cp:lastModifiedBy>
  <cp:revision>84</cp:revision>
  <cp:lastPrinted>2014-02-13T17:52:31Z</cp:lastPrinted>
  <dcterms:created xsi:type="dcterms:W3CDTF">2014-02-12T16:42:12Z</dcterms:created>
  <dcterms:modified xsi:type="dcterms:W3CDTF">2014-08-19T20:24:23Z</dcterms:modified>
</cp:coreProperties>
</file>