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1" r:id="rId2"/>
    <p:sldId id="278" r:id="rId3"/>
    <p:sldId id="286" r:id="rId4"/>
    <p:sldId id="289" r:id="rId5"/>
    <p:sldId id="290" r:id="rId6"/>
    <p:sldId id="291" r:id="rId7"/>
    <p:sldId id="292" r:id="rId8"/>
    <p:sldId id="293" r:id="rId9"/>
    <p:sldId id="287" r:id="rId10"/>
    <p:sldId id="294" r:id="rId11"/>
    <p:sldId id="295" r:id="rId12"/>
    <p:sldId id="296" r:id="rId13"/>
  </p:sldIdLst>
  <p:sldSz cx="9144000" cy="6858000" type="screen4x3"/>
  <p:notesSz cx="6985000" cy="9283700"/>
  <p:embeddedFontLst>
    <p:embeddedFont>
      <p:font typeface="Arial Narrow" panose="020B0606020202030204" pitchFamily="3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00099"/>
    <a:srgbClr val="333399"/>
    <a:srgbClr val="9999FF"/>
    <a:srgbClr val="808080"/>
    <a:srgbClr val="800000"/>
    <a:srgbClr val="9900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14" autoAdjust="0"/>
    <p:restoredTop sz="99728" autoAdjust="0"/>
  </p:normalViewPr>
  <p:slideViewPr>
    <p:cSldViewPr snapToGrid="0">
      <p:cViewPr>
        <p:scale>
          <a:sx n="80" d="100"/>
          <a:sy n="80" d="100"/>
        </p:scale>
        <p:origin x="-2370" y="-918"/>
      </p:cViewPr>
      <p:guideLst>
        <p:guide orient="horz" pos="2160"/>
        <p:guide pos="561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30" d="100"/>
          <a:sy n="130" d="100"/>
        </p:scale>
        <p:origin x="-150" y="660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pPr>
              <a:defRPr/>
            </a:pPr>
            <a:fld id="{4226C69D-0DFC-4233-B6E4-B2EBE961C641}" type="datetimeFigureOut">
              <a:rPr lang="en-US"/>
              <a:pPr>
                <a:defRPr/>
              </a:pPr>
              <a:t>7/16/2014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pPr>
              <a:defRPr/>
            </a:pPr>
            <a:fld id="{2AC8648B-9778-4D2F-9B23-A9C9F79887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882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10075"/>
            <a:ext cx="55880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8311F5E-B12E-46CA-8826-B31AA0C53B3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106191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311F5E-B12E-46CA-8826-B31AA0C53B31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181477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311F5E-B12E-46CA-8826-B31AA0C53B31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61816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311F5E-B12E-46CA-8826-B31AA0C53B31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61816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311F5E-B12E-46CA-8826-B31AA0C53B31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6181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311F5E-B12E-46CA-8826-B31AA0C53B31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36309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311F5E-B12E-46CA-8826-B31AA0C53B31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40025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311F5E-B12E-46CA-8826-B31AA0C53B31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53752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311F5E-B12E-46CA-8826-B31AA0C53B31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94109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311F5E-B12E-46CA-8826-B31AA0C53B31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57619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311F5E-B12E-46CA-8826-B31AA0C53B31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89978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311F5E-B12E-46CA-8826-B31AA0C53B31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33090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311F5E-B12E-46CA-8826-B31AA0C53B31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6181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11%20Blue%20ba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38325" y="1066800"/>
            <a:ext cx="5486400" cy="533400"/>
          </a:xfrm>
          <a:prstGeom prst="rect">
            <a:avLst/>
          </a:prstGeom>
        </p:spPr>
        <p:txBody>
          <a:bodyPr/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5144"/>
            <a:ext cx="9144000" cy="1793432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0" y="609140"/>
            <a:ext cx="9144000" cy="584775"/>
          </a:xfrm>
          <a:prstGeom prst="rect">
            <a:avLst/>
          </a:prstGeom>
          <a:solidFill>
            <a:srgbClr val="003366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sz="3200" i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927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5" y="76200"/>
            <a:ext cx="4953000" cy="381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5144"/>
            <a:ext cx="9144000" cy="1793432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0" y="609140"/>
            <a:ext cx="9144000" cy="584775"/>
          </a:xfrm>
          <a:prstGeom prst="rect">
            <a:avLst/>
          </a:prstGeom>
          <a:solidFill>
            <a:srgbClr val="003366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sz="3200" i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04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1600" y="76200"/>
            <a:ext cx="2082800" cy="56388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0025" y="76200"/>
            <a:ext cx="6099175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5144"/>
            <a:ext cx="9144000" cy="1793432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0" y="609140"/>
            <a:ext cx="9144000" cy="584775"/>
          </a:xfrm>
          <a:prstGeom prst="rect">
            <a:avLst/>
          </a:prstGeom>
          <a:solidFill>
            <a:srgbClr val="003366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sz="3200" i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060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5144"/>
            <a:ext cx="9144000" cy="1793432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0" y="609140"/>
            <a:ext cx="9144000" cy="584775"/>
          </a:xfrm>
          <a:prstGeom prst="rect">
            <a:avLst/>
          </a:prstGeom>
          <a:solidFill>
            <a:srgbClr val="003366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sz="3200" i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139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5144"/>
            <a:ext cx="9144000" cy="1793432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0" y="609140"/>
            <a:ext cx="9144000" cy="584775"/>
          </a:xfrm>
          <a:prstGeom prst="rect">
            <a:avLst/>
          </a:prstGeom>
          <a:solidFill>
            <a:srgbClr val="003366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sz="3200" i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350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5" y="76200"/>
            <a:ext cx="4953000" cy="381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481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38481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5144"/>
            <a:ext cx="9144000" cy="1793432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0" y="609140"/>
            <a:ext cx="9144000" cy="584775"/>
          </a:xfrm>
          <a:prstGeom prst="rect">
            <a:avLst/>
          </a:prstGeom>
          <a:solidFill>
            <a:srgbClr val="003366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sz="3200" i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055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537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5144"/>
            <a:ext cx="9144000" cy="1793432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0" y="609140"/>
            <a:ext cx="9144000" cy="584775"/>
          </a:xfrm>
          <a:prstGeom prst="rect">
            <a:avLst/>
          </a:prstGeom>
          <a:solidFill>
            <a:srgbClr val="003366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sz="3200" i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80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5144"/>
            <a:ext cx="9144000" cy="1793432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0" y="609140"/>
            <a:ext cx="9144000" cy="584775"/>
          </a:xfrm>
          <a:prstGeom prst="rect">
            <a:avLst/>
          </a:prstGeom>
          <a:solidFill>
            <a:srgbClr val="003366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sz="3200" i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259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5144"/>
            <a:ext cx="9144000" cy="1793432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0" y="609140"/>
            <a:ext cx="9144000" cy="584775"/>
          </a:xfrm>
          <a:prstGeom prst="rect">
            <a:avLst/>
          </a:prstGeom>
          <a:solidFill>
            <a:srgbClr val="003366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sz="3200" i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198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5144"/>
            <a:ext cx="9144000" cy="1793432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0" y="609140"/>
            <a:ext cx="9144000" cy="584775"/>
          </a:xfrm>
          <a:prstGeom prst="rect">
            <a:avLst/>
          </a:prstGeom>
          <a:solidFill>
            <a:srgbClr val="003366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sz="3200" i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089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09600"/>
            <a:ext cx="9144000" cy="6400800"/>
          </a:xfrm>
          <a:prstGeom prst="rect">
            <a:avLst/>
          </a:prstGeom>
          <a:solidFill>
            <a:srgbClr val="003366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29" name="Picture 5" descr="11%20Blue%20ban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65250"/>
            <a:ext cx="7848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8" b="9975"/>
          <a:stretch>
            <a:fillRect/>
          </a:stretch>
        </p:blipFill>
        <p:spPr bwMode="auto">
          <a:xfrm>
            <a:off x="0" y="2036719"/>
            <a:ext cx="9144000" cy="4002091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6" name="Rectangle 5"/>
          <p:cNvSpPr/>
          <p:nvPr/>
        </p:nvSpPr>
        <p:spPr>
          <a:xfrm>
            <a:off x="0" y="6038810"/>
            <a:ext cx="9144000" cy="830997"/>
          </a:xfrm>
          <a:prstGeom prst="rect">
            <a:avLst/>
          </a:prstGeom>
          <a:solidFill>
            <a:srgbClr val="003366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600" i="1" dirty="0"/>
              <a:t>Naval flight instructors in the CAA war training service leave their "barracks" in Yavapai Hall</a:t>
            </a:r>
          </a:p>
          <a:p>
            <a:pPr algn="r">
              <a:defRPr/>
            </a:pPr>
            <a:r>
              <a:rPr lang="en-US" sz="1600" dirty="0"/>
              <a:t>--July 1943</a:t>
            </a:r>
          </a:p>
          <a:p>
            <a:pPr algn="r">
              <a:defRPr/>
            </a:pPr>
            <a:r>
              <a:rPr lang="en-US" sz="1600" dirty="0"/>
              <a:t>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3648" y="607187"/>
            <a:ext cx="9144000" cy="615553"/>
          </a:xfrm>
          <a:prstGeom prst="rect">
            <a:avLst/>
          </a:prstGeom>
          <a:solidFill>
            <a:srgbClr val="003366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400" b="1" i="1" dirty="0">
                <a:solidFill>
                  <a:schemeClr val="bg1"/>
                </a:solidFill>
                <a:latin typeface="Calibri" pitchFamily="34" charset="0"/>
              </a:rPr>
              <a:t>Veterans Academic Certification</a:t>
            </a:r>
          </a:p>
        </p:txBody>
      </p:sp>
      <p:pic>
        <p:nvPicPr>
          <p:cNvPr id="5" name="Picture 4" descr="C:\Users\Duan\Desktop\UA_VETS_master logo_200-281 [Converted].png"/>
          <p:cNvPicPr>
            <a:picLocks noChangeAspect="1" noChangeArrowheads="1"/>
          </p:cNvPicPr>
          <p:nvPr/>
        </p:nvPicPr>
        <p:blipFill>
          <a:blip r:embed="rId4">
            <a:lum contrast="-40000"/>
          </a:blip>
          <a:srcRect/>
          <a:stretch>
            <a:fillRect/>
          </a:stretch>
        </p:blipFill>
        <p:spPr bwMode="auto">
          <a:xfrm>
            <a:off x="7940802" y="718975"/>
            <a:ext cx="960872" cy="1097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609140"/>
            <a:ext cx="9144000" cy="615553"/>
          </a:xfrm>
          <a:prstGeom prst="rect">
            <a:avLst/>
          </a:prstGeom>
          <a:solidFill>
            <a:srgbClr val="003366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400" b="1" i="1" dirty="0" smtClean="0">
                <a:solidFill>
                  <a:schemeClr val="bg1"/>
                </a:solidFill>
                <a:latin typeface="Calibri" pitchFamily="34" charset="0"/>
              </a:rPr>
              <a:t>What We Need From Advising</a:t>
            </a:r>
            <a:endParaRPr lang="en-US" sz="34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58140" y="1441843"/>
            <a:ext cx="8149161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Only courses that satisfy requirements outlined by the curriculum guide or graduation evaluation form can be certified for VA purposes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Classes not satisfying requirements cannot be certified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609140"/>
            <a:ext cx="9144000" cy="615553"/>
          </a:xfrm>
          <a:prstGeom prst="rect">
            <a:avLst/>
          </a:prstGeom>
          <a:solidFill>
            <a:srgbClr val="003366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400" b="1" i="1" dirty="0" smtClean="0">
                <a:solidFill>
                  <a:schemeClr val="bg1"/>
                </a:solidFill>
                <a:latin typeface="Calibri" pitchFamily="34" charset="0"/>
              </a:rPr>
              <a:t>What We Need From Advising</a:t>
            </a:r>
            <a:endParaRPr lang="en-US" sz="34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58140" y="1798093"/>
            <a:ext cx="8149161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Approval stating class meets a degree requirement</a:t>
            </a:r>
            <a:endParaRPr lang="en-US" sz="3200" dirty="0">
              <a:solidFill>
                <a:schemeClr val="bg1"/>
              </a:solidFill>
            </a:endParaRP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solidFill>
                  <a:schemeClr val="bg1"/>
                </a:solidFill>
              </a:rPr>
              <a:t>Repeated enrollment for better grade as required for degree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solidFill>
                  <a:schemeClr val="bg1"/>
                </a:solidFill>
              </a:rPr>
              <a:t>Enrollment required for admission to next level of course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solidFill>
                  <a:schemeClr val="bg1"/>
                </a:solidFill>
              </a:rPr>
              <a:t>Remedial enrollment </a:t>
            </a:r>
            <a:r>
              <a:rPr lang="en-US" sz="1600" i="1" dirty="0" smtClean="0">
                <a:solidFill>
                  <a:schemeClr val="bg1"/>
                </a:solidFill>
              </a:rPr>
              <a:t>required</a:t>
            </a:r>
            <a:r>
              <a:rPr lang="en-US" sz="1600" dirty="0" smtClean="0">
                <a:solidFill>
                  <a:schemeClr val="bg1"/>
                </a:solidFill>
              </a:rPr>
              <a:t> to correct a deficiency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solidFill>
                  <a:schemeClr val="bg1"/>
                </a:solidFill>
              </a:rPr>
              <a:t>Enrollment approved as a substitution—documented in the advisement report</a:t>
            </a:r>
          </a:p>
          <a:p>
            <a:pPr lvl="1">
              <a:spcBef>
                <a:spcPct val="20000"/>
              </a:spcBef>
              <a:buFontTx/>
              <a:buChar char="–"/>
            </a:pPr>
            <a:endParaRPr lang="en-US" sz="1600" dirty="0" smtClean="0">
              <a:solidFill>
                <a:schemeClr val="bg1"/>
              </a:solidFill>
            </a:endParaRPr>
          </a:p>
          <a:p>
            <a:pPr lvl="1">
              <a:spcBef>
                <a:spcPct val="20000"/>
              </a:spcBef>
              <a:buFontTx/>
              <a:buChar char="–"/>
            </a:pPr>
            <a:endParaRPr lang="en-US" sz="1600" dirty="0" smtClean="0">
              <a:solidFill>
                <a:schemeClr val="bg1"/>
              </a:solidFill>
            </a:endParaRPr>
          </a:p>
          <a:p>
            <a:pPr lvl="1">
              <a:spcBef>
                <a:spcPct val="20000"/>
              </a:spcBef>
              <a:buFontTx/>
              <a:buChar char="–"/>
            </a:pPr>
            <a:endParaRPr lang="en-US" sz="1600" dirty="0" smtClean="0">
              <a:solidFill>
                <a:schemeClr val="bg1"/>
              </a:solidFill>
            </a:endParaRPr>
          </a:p>
          <a:p>
            <a:pPr lvl="1">
              <a:spcBef>
                <a:spcPct val="20000"/>
              </a:spcBef>
              <a:buFontTx/>
              <a:buChar char="–"/>
            </a:pPr>
            <a:endParaRPr lang="en-US" sz="1600" dirty="0" smtClean="0">
              <a:solidFill>
                <a:schemeClr val="bg1"/>
              </a:solidFill>
            </a:endParaRPr>
          </a:p>
          <a:p>
            <a:pPr lvl="1">
              <a:spcBef>
                <a:spcPct val="20000"/>
              </a:spcBef>
              <a:buFontTx/>
              <a:buChar char="–"/>
            </a:pP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73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609140"/>
            <a:ext cx="9144000" cy="615553"/>
          </a:xfrm>
          <a:prstGeom prst="rect">
            <a:avLst/>
          </a:prstGeom>
          <a:solidFill>
            <a:srgbClr val="003366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400" b="1" i="1" dirty="0" smtClean="0">
                <a:solidFill>
                  <a:schemeClr val="bg1"/>
                </a:solidFill>
                <a:latin typeface="Calibri" pitchFamily="34" charset="0"/>
              </a:rPr>
              <a:t>What We Need From Advising</a:t>
            </a:r>
            <a:endParaRPr lang="en-US" sz="34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58140" y="1798093"/>
            <a:ext cx="8149161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What if we get it wrong? </a:t>
            </a:r>
            <a:endParaRPr lang="en-US" sz="3200" dirty="0">
              <a:solidFill>
                <a:schemeClr val="bg1"/>
              </a:solidFill>
            </a:endParaRP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solidFill>
                  <a:schemeClr val="bg1"/>
                </a:solidFill>
              </a:rPr>
              <a:t>The student must reimburse the VA for tuition and fees associated with the enrollment, or</a:t>
            </a:r>
            <a:endParaRPr lang="en-US" sz="1600" dirty="0" smtClean="0">
              <a:solidFill>
                <a:schemeClr val="bg1"/>
              </a:solidFill>
            </a:endParaRP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solidFill>
                  <a:schemeClr val="bg1"/>
                </a:solidFill>
              </a:rPr>
              <a:t>The University of Arizona must allow the erroneously pre-approved enrollment to meet a degree requirement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solidFill>
                  <a:schemeClr val="bg1"/>
                </a:solidFill>
              </a:rPr>
              <a:t>The student may take longer to graduate</a:t>
            </a:r>
            <a:endParaRPr lang="en-US" sz="1600" dirty="0">
              <a:solidFill>
                <a:schemeClr val="bg1"/>
              </a:solidFill>
            </a:endParaRP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solidFill>
                  <a:schemeClr val="bg1"/>
                </a:solidFill>
              </a:rPr>
              <a:t>Veterans who have been wronged make the news</a:t>
            </a:r>
            <a:endParaRPr lang="en-US" sz="1600" dirty="0" smtClean="0">
              <a:solidFill>
                <a:schemeClr val="bg1"/>
              </a:solidFill>
            </a:endParaRPr>
          </a:p>
          <a:p>
            <a:pPr lvl="1">
              <a:spcBef>
                <a:spcPct val="20000"/>
              </a:spcBef>
              <a:buFontTx/>
              <a:buChar char="–"/>
            </a:pPr>
            <a:endParaRPr lang="en-US" sz="1600" dirty="0" smtClean="0">
              <a:solidFill>
                <a:schemeClr val="bg1"/>
              </a:solidFill>
            </a:endParaRPr>
          </a:p>
          <a:p>
            <a:pPr lvl="1">
              <a:spcBef>
                <a:spcPct val="20000"/>
              </a:spcBef>
              <a:buFontTx/>
              <a:buChar char="–"/>
            </a:pPr>
            <a:endParaRPr lang="en-US" sz="1600" dirty="0" smtClean="0">
              <a:solidFill>
                <a:schemeClr val="bg1"/>
              </a:solidFill>
            </a:endParaRPr>
          </a:p>
          <a:p>
            <a:pPr lvl="1">
              <a:spcBef>
                <a:spcPct val="20000"/>
              </a:spcBef>
              <a:buFontTx/>
              <a:buChar char="–"/>
            </a:pPr>
            <a:endParaRPr lang="en-US" sz="1600" dirty="0" smtClean="0">
              <a:solidFill>
                <a:schemeClr val="bg1"/>
              </a:solidFill>
            </a:endParaRPr>
          </a:p>
          <a:p>
            <a:pPr lvl="1">
              <a:spcBef>
                <a:spcPct val="20000"/>
              </a:spcBef>
              <a:buFontTx/>
              <a:buChar char="–"/>
            </a:pP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75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609140"/>
            <a:ext cx="9144000" cy="615553"/>
          </a:xfrm>
          <a:prstGeom prst="rect">
            <a:avLst/>
          </a:prstGeom>
          <a:solidFill>
            <a:srgbClr val="003366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400" b="1" i="1" dirty="0" smtClean="0">
                <a:solidFill>
                  <a:schemeClr val="bg1"/>
                </a:solidFill>
                <a:latin typeface="Calibri" pitchFamily="34" charset="0"/>
              </a:rPr>
              <a:t>Student Center Request for VA Certification</a:t>
            </a:r>
            <a:endParaRPr lang="en-US" sz="34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95" y="1382007"/>
            <a:ext cx="2095073" cy="500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715601" y="1798093"/>
            <a:ext cx="4554941" cy="119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Finances</a:t>
            </a:r>
            <a:endParaRPr lang="en-US" sz="3200" dirty="0">
              <a:solidFill>
                <a:schemeClr val="bg1"/>
              </a:solidFill>
            </a:endParaRP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solidFill>
                  <a:schemeClr val="bg1"/>
                </a:solidFill>
              </a:rPr>
              <a:t>Veteran Certification</a:t>
            </a:r>
          </a:p>
          <a:p>
            <a:pPr marL="0" indent="0">
              <a:spcBef>
                <a:spcPct val="20000"/>
              </a:spcBef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715601" y="2632882"/>
            <a:ext cx="4554941" cy="225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Six Simple Steps </a:t>
            </a:r>
            <a:endParaRPr lang="en-US" sz="3200" dirty="0">
              <a:solidFill>
                <a:schemeClr val="bg1"/>
              </a:solidFill>
            </a:endParaRPr>
          </a:p>
          <a:p>
            <a:pPr marL="800100" lvl="1" indent="-342900">
              <a:spcBef>
                <a:spcPct val="2000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schemeClr val="bg1"/>
                </a:solidFill>
              </a:rPr>
              <a:t>Benefit Transfer</a:t>
            </a:r>
          </a:p>
          <a:p>
            <a:pPr marL="800100" lvl="1" indent="-342900">
              <a:spcBef>
                <a:spcPct val="2000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schemeClr val="bg1"/>
                </a:solidFill>
              </a:rPr>
              <a:t>Term Selection</a:t>
            </a:r>
          </a:p>
          <a:p>
            <a:pPr marL="800100" lvl="1" indent="-342900">
              <a:spcBef>
                <a:spcPct val="2000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schemeClr val="bg1"/>
                </a:solidFill>
              </a:rPr>
              <a:t>Attributes and Benefit </a:t>
            </a:r>
          </a:p>
          <a:p>
            <a:pPr marL="800100" lvl="1" indent="-342900">
              <a:spcBef>
                <a:spcPct val="2000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schemeClr val="bg1"/>
                </a:solidFill>
              </a:rPr>
              <a:t>Yellow Ribbon</a:t>
            </a:r>
          </a:p>
          <a:p>
            <a:pPr marL="800100" lvl="1" indent="-342900">
              <a:spcBef>
                <a:spcPct val="2000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schemeClr val="bg1"/>
                </a:solidFill>
              </a:rPr>
              <a:t>Course Selection</a:t>
            </a:r>
          </a:p>
          <a:p>
            <a:pPr marL="800100" lvl="1" indent="-342900">
              <a:spcBef>
                <a:spcPct val="20000"/>
              </a:spcBef>
              <a:buFont typeface="+mj-lt"/>
              <a:buAutoNum type="arabicPeriod"/>
            </a:pPr>
            <a:r>
              <a:rPr lang="en-US" sz="1600" dirty="0" smtClean="0">
                <a:solidFill>
                  <a:schemeClr val="bg1"/>
                </a:solidFill>
              </a:rPr>
              <a:t>Disclaimer</a:t>
            </a:r>
          </a:p>
          <a:p>
            <a:pPr lvl="1">
              <a:spcBef>
                <a:spcPct val="20000"/>
              </a:spcBef>
              <a:buFontTx/>
              <a:buChar char="–"/>
            </a:pPr>
            <a:endParaRPr lang="en-US" sz="1600" dirty="0" smtClean="0">
              <a:solidFill>
                <a:schemeClr val="bg1"/>
              </a:solidFill>
            </a:endParaRPr>
          </a:p>
          <a:p>
            <a:pPr marL="0" indent="0">
              <a:spcBef>
                <a:spcPct val="20000"/>
              </a:spcBef>
            </a:pP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999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609140"/>
            <a:ext cx="9144000" cy="615553"/>
          </a:xfrm>
          <a:prstGeom prst="rect">
            <a:avLst/>
          </a:prstGeom>
          <a:solidFill>
            <a:srgbClr val="003366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400" b="1" i="1" dirty="0">
                <a:solidFill>
                  <a:schemeClr val="bg1"/>
                </a:solidFill>
                <a:latin typeface="Calibri" pitchFamily="34" charset="0"/>
              </a:rPr>
              <a:t>How We Customized Student Center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259487"/>
            <a:ext cx="5562600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790098" y="1798093"/>
            <a:ext cx="291720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Step 1</a:t>
            </a:r>
            <a:endParaRPr lang="en-US" sz="3200" dirty="0">
              <a:solidFill>
                <a:schemeClr val="bg1"/>
              </a:solidFill>
            </a:endParaRP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solidFill>
                  <a:schemeClr val="bg1"/>
                </a:solidFill>
              </a:rPr>
              <a:t>Change of Program or Place of Training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solidFill>
                  <a:schemeClr val="bg1"/>
                </a:solidFill>
              </a:rPr>
              <a:t>Asked for every certification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solidFill>
                  <a:schemeClr val="bg1"/>
                </a:solidFill>
              </a:rPr>
              <a:t>Links to Veterans Affairs website 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959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245" y="613289"/>
            <a:ext cx="9144000" cy="615553"/>
          </a:xfrm>
          <a:prstGeom prst="rect">
            <a:avLst/>
          </a:prstGeom>
          <a:solidFill>
            <a:srgbClr val="003366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400" b="1" i="1" dirty="0">
                <a:solidFill>
                  <a:schemeClr val="bg1"/>
                </a:solidFill>
                <a:latin typeface="Calibri" pitchFamily="34" charset="0"/>
              </a:rPr>
              <a:t>How We Customized Student Center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790098" y="1798093"/>
            <a:ext cx="291720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Step 2</a:t>
            </a:r>
            <a:endParaRPr lang="en-US" sz="3200" dirty="0">
              <a:solidFill>
                <a:schemeClr val="bg1"/>
              </a:solidFill>
            </a:endParaRP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solidFill>
                  <a:schemeClr val="bg1"/>
                </a:solidFill>
              </a:rPr>
              <a:t>Choose a term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solidFill>
                  <a:schemeClr val="bg1"/>
                </a:solidFill>
              </a:rPr>
              <a:t>Choose to certify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solidFill>
                  <a:schemeClr val="bg1"/>
                </a:solidFill>
              </a:rPr>
              <a:t>Understand your enrollment must be complete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275253"/>
            <a:ext cx="5457825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0892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609140"/>
            <a:ext cx="9144000" cy="615553"/>
          </a:xfrm>
          <a:prstGeom prst="rect">
            <a:avLst/>
          </a:prstGeom>
          <a:solidFill>
            <a:srgbClr val="003366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400" b="1" i="1" dirty="0">
                <a:solidFill>
                  <a:schemeClr val="bg1"/>
                </a:solidFill>
                <a:latin typeface="Calibri" pitchFamily="34" charset="0"/>
              </a:rPr>
              <a:t>How We Customized Student Center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790098" y="1798093"/>
            <a:ext cx="291720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Step 3</a:t>
            </a:r>
            <a:endParaRPr lang="en-US" sz="3200" dirty="0">
              <a:solidFill>
                <a:schemeClr val="bg1"/>
              </a:solidFill>
            </a:endParaRP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solidFill>
                  <a:schemeClr val="bg1"/>
                </a:solidFill>
              </a:rPr>
              <a:t>Student attributes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solidFill>
                  <a:schemeClr val="bg1"/>
                </a:solidFill>
              </a:rPr>
              <a:t>Benefit selection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275253"/>
            <a:ext cx="5391150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115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609140"/>
            <a:ext cx="9144000" cy="615553"/>
          </a:xfrm>
          <a:prstGeom prst="rect">
            <a:avLst/>
          </a:prstGeom>
          <a:solidFill>
            <a:srgbClr val="003366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400" b="1" i="1" dirty="0">
                <a:solidFill>
                  <a:schemeClr val="bg1"/>
                </a:solidFill>
                <a:latin typeface="Calibri" pitchFamily="34" charset="0"/>
              </a:rPr>
              <a:t>How We Customized Student Center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790098" y="1798093"/>
            <a:ext cx="291720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Step 4</a:t>
            </a:r>
            <a:endParaRPr lang="en-US" sz="3200" dirty="0">
              <a:solidFill>
                <a:schemeClr val="bg1"/>
              </a:solidFill>
            </a:endParaRP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solidFill>
                  <a:schemeClr val="bg1"/>
                </a:solidFill>
              </a:rPr>
              <a:t>Yellow Ribbon agreement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1275253"/>
            <a:ext cx="3701262" cy="5349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5536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609140"/>
            <a:ext cx="9144000" cy="615553"/>
          </a:xfrm>
          <a:prstGeom prst="rect">
            <a:avLst/>
          </a:prstGeom>
          <a:solidFill>
            <a:srgbClr val="003366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400" b="1" i="1" dirty="0">
                <a:solidFill>
                  <a:schemeClr val="bg1"/>
                </a:solidFill>
                <a:latin typeface="Calibri" pitchFamily="34" charset="0"/>
              </a:rPr>
              <a:t>How We Customized Student Center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790098" y="1798093"/>
            <a:ext cx="291720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Step 5</a:t>
            </a:r>
            <a:endParaRPr lang="en-US" sz="3200" dirty="0">
              <a:solidFill>
                <a:schemeClr val="bg1"/>
              </a:solidFill>
            </a:endParaRP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solidFill>
                  <a:schemeClr val="bg1"/>
                </a:solidFill>
              </a:rPr>
              <a:t>Class selection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solidFill>
                  <a:schemeClr val="bg1"/>
                </a:solidFill>
              </a:rPr>
              <a:t>Restricted Status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solidFill>
                  <a:schemeClr val="bg1"/>
                </a:solidFill>
              </a:rPr>
              <a:t>Concurrent Enrollment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solidFill>
                  <a:schemeClr val="bg1"/>
                </a:solidFill>
              </a:rPr>
              <a:t>Global Studies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1021"/>
            <a:ext cx="5540991" cy="3595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8587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609140"/>
            <a:ext cx="9144000" cy="615553"/>
          </a:xfrm>
          <a:prstGeom prst="rect">
            <a:avLst/>
          </a:prstGeom>
          <a:solidFill>
            <a:srgbClr val="003366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400" b="1" i="1" dirty="0">
                <a:solidFill>
                  <a:schemeClr val="bg1"/>
                </a:solidFill>
                <a:latin typeface="Calibri" pitchFamily="34" charset="0"/>
              </a:rPr>
              <a:t>How We Customized Student Center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790098" y="1798093"/>
            <a:ext cx="291720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Step 6</a:t>
            </a:r>
            <a:endParaRPr lang="en-US" sz="3200" dirty="0">
              <a:solidFill>
                <a:schemeClr val="bg1"/>
              </a:solidFill>
            </a:endParaRP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solidFill>
                  <a:schemeClr val="bg1"/>
                </a:solidFill>
              </a:rPr>
              <a:t>Disclaimer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solidFill>
                  <a:schemeClr val="bg1"/>
                </a:solidFill>
              </a:rPr>
              <a:t>Contact info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solidFill>
                  <a:schemeClr val="bg1"/>
                </a:solidFill>
              </a:rPr>
              <a:t>Submit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291019"/>
            <a:ext cx="4452173" cy="5349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945" y="6488587"/>
            <a:ext cx="4947573" cy="430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3379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609140"/>
            <a:ext cx="9144000" cy="615553"/>
          </a:xfrm>
          <a:prstGeom prst="rect">
            <a:avLst/>
          </a:prstGeom>
          <a:solidFill>
            <a:srgbClr val="003366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400" b="1" i="1" dirty="0">
                <a:solidFill>
                  <a:schemeClr val="bg1"/>
                </a:solidFill>
                <a:latin typeface="Calibri" pitchFamily="34" charset="0"/>
              </a:rPr>
              <a:t>Administrative Veteran Academic Certification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997" y="1319789"/>
            <a:ext cx="6787828" cy="5607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345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3235</TotalTime>
  <Words>289</Words>
  <Application>Microsoft Office PowerPoint</Application>
  <PresentationFormat>On-screen Show (4:3)</PresentationFormat>
  <Paragraphs>76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Arial Narrow</vt:lpstr>
      <vt:lpstr>Calibri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Leslie Johnston</dc:creator>
  <cp:lastModifiedBy>Cori Cashen</cp:lastModifiedBy>
  <cp:revision>233</cp:revision>
  <dcterms:created xsi:type="dcterms:W3CDTF">2003-01-27T21:29:57Z</dcterms:created>
  <dcterms:modified xsi:type="dcterms:W3CDTF">2014-07-16T20:46:34Z</dcterms:modified>
</cp:coreProperties>
</file>