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8" r:id="rId2"/>
    <p:sldId id="314" r:id="rId3"/>
    <p:sldId id="316" r:id="rId4"/>
    <p:sldId id="322" r:id="rId5"/>
    <p:sldId id="299" r:id="rId6"/>
    <p:sldId id="327" r:id="rId7"/>
    <p:sldId id="306" r:id="rId8"/>
    <p:sldId id="291" r:id="rId9"/>
    <p:sldId id="307" r:id="rId10"/>
    <p:sldId id="328" r:id="rId11"/>
    <p:sldId id="304" r:id="rId12"/>
    <p:sldId id="321" r:id="rId13"/>
    <p:sldId id="335" r:id="rId14"/>
    <p:sldId id="334" r:id="rId15"/>
    <p:sldId id="331" r:id="rId16"/>
    <p:sldId id="33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58244" autoAdjust="0"/>
  </p:normalViewPr>
  <p:slideViewPr>
    <p:cSldViewPr>
      <p:cViewPr varScale="1">
        <p:scale>
          <a:sx n="64" d="100"/>
          <a:sy n="64" d="100"/>
        </p:scale>
        <p:origin x="-22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E3374-34F9-4D51-930B-AE3D48DA4F6A}" type="datetimeFigureOut">
              <a:rPr lang="en-US" smtClean="0"/>
              <a:pPr/>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74F6E-8A86-4F86-ADD6-2B663A25C7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is good to know that T</a:t>
            </a:r>
            <a:r>
              <a:rPr lang="en-US" sz="1200" kern="1200" dirty="0" smtClean="0">
                <a:solidFill>
                  <a:schemeClr val="tx1"/>
                </a:solidFill>
                <a:latin typeface="+mn-lt"/>
                <a:ea typeface="+mn-ea"/>
                <a:cs typeface="+mn-cs"/>
              </a:rPr>
              <a:t>he University of Arizona sets the bar for LGBTQ inclusion within the state of Arizona, which is something we can all take pride in. According to Campus Pride’s LGBT-Friendly Campus Climate Index, the University of Arizona has earned 4.5 out of 5 stars for LGBT inclusion, whereas our counterparts at Arizona State University have only earned 2.5 stars.</a:t>
            </a:r>
          </a:p>
          <a:p>
            <a:r>
              <a:rPr lang="en-US" sz="1200" kern="1200" dirty="0" smtClean="0">
                <a:solidFill>
                  <a:schemeClr val="tx1"/>
                </a:solidFill>
                <a:latin typeface="+mn-lt"/>
                <a:ea typeface="+mn-ea"/>
                <a:cs typeface="+mn-cs"/>
              </a:rPr>
              <a:t>(Campus Pride is the only national nonprofit organization for student leaders and campus groups working to create a safer college environment for LGBT students, their primary objective is to develop necessary resources, programs and services to support LGBT and ally students on college campuses across the United States.)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Educating the Campus (Safe Zone and Panels)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SAFE ZONE TRAINING &amp; ALLY DEVELOPMENT</a:t>
            </a:r>
            <a:endParaRPr lang="en-US" sz="11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Safe Zone is a campus-wide training program that prepares members of the campus to be effective allies to LGBTQ people. It consists of two 2-hour workshops. </a:t>
            </a:r>
          </a:p>
          <a:p>
            <a:r>
              <a:rPr lang="en-US" sz="1200" b="0" kern="1200" dirty="0" smtClean="0">
                <a:solidFill>
                  <a:schemeClr val="tx1"/>
                </a:solidFill>
                <a:latin typeface="+mn-lt"/>
                <a:ea typeface="+mn-ea"/>
                <a:cs typeface="+mn-cs"/>
              </a:rPr>
              <a:t>[this is the program that</a:t>
            </a:r>
            <a:r>
              <a:rPr lang="en-US" sz="1200" b="0" kern="1200" baseline="0" dirty="0" smtClean="0">
                <a:solidFill>
                  <a:schemeClr val="tx1"/>
                </a:solidFill>
                <a:latin typeface="+mn-lt"/>
                <a:ea typeface="+mn-ea"/>
                <a:cs typeface="+mn-cs"/>
              </a:rPr>
              <a:t> Michael will be primarily responsible for]</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20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Since 2010 over 2,600 participants have attended Safe Zone</a:t>
            </a:r>
            <a:r>
              <a:rPr lang="en-US" sz="1200" b="1" kern="1200" baseline="0" dirty="0" smtClean="0">
                <a:solidFill>
                  <a:schemeClr val="tx1"/>
                </a:solidFill>
                <a:latin typeface="+mn-lt"/>
                <a:ea typeface="+mn-ea"/>
                <a:cs typeface="+mn-cs"/>
              </a:rPr>
              <a:t> Workshops</a:t>
            </a:r>
            <a:r>
              <a:rPr lang="en-US" sz="1200" b="1"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pPr lvl="1"/>
            <a:r>
              <a:rPr lang="en-US" sz="1200" b="0" kern="1200" dirty="0" smtClean="0">
                <a:solidFill>
                  <a:schemeClr val="tx1"/>
                </a:solidFill>
                <a:latin typeface="+mn-lt"/>
                <a:ea typeface="+mn-ea"/>
                <a:cs typeface="+mn-cs"/>
              </a:rPr>
              <a:t>Workshop participants are comprised of</a:t>
            </a:r>
            <a:r>
              <a:rPr lang="en-US" sz="1200" b="1" kern="1200" dirty="0" smtClean="0">
                <a:solidFill>
                  <a:schemeClr val="tx1"/>
                </a:solidFill>
                <a:latin typeface="+mn-lt"/>
                <a:ea typeface="+mn-ea"/>
                <a:cs typeface="+mn-cs"/>
              </a:rPr>
              <a:t> 60% students and 40% staff/faculty.</a:t>
            </a:r>
          </a:p>
          <a:p>
            <a:pPr lvl="1"/>
            <a:endParaRPr lang="en-US" sz="11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*90% of participants agree that as a result of the Safe Zone training they feel a greater sense of commitment to serving as an ally to the LGBTQ community and are prepared to do so</a:t>
            </a:r>
            <a:r>
              <a:rPr lang="en-US" sz="1200" b="0" kern="1200" dirty="0" smtClean="0">
                <a:solidFill>
                  <a:schemeClr val="tx1"/>
                </a:solidFill>
                <a:latin typeface="+mn-lt"/>
                <a:ea typeface="+mn-ea"/>
                <a:cs typeface="+mn-cs"/>
              </a:rPr>
              <a:t>.</a:t>
            </a:r>
          </a:p>
          <a:p>
            <a:pPr lvl="1"/>
            <a:endParaRPr lang="en-US"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I worked with an MPH graduate student in 2011 to conduct an assessment of the Impact of Safe Zone on the campus and we found that in terms of Campus Climate, 90% of LGBTQ respondents said that </a:t>
            </a:r>
            <a:r>
              <a:rPr lang="en-US" sz="1200" kern="1200" dirty="0" smtClean="0">
                <a:solidFill>
                  <a:schemeClr val="tx1"/>
                </a:solidFill>
                <a:latin typeface="+mn-lt"/>
                <a:ea typeface="+mn-ea"/>
                <a:cs typeface="+mn-cs"/>
              </a:rPr>
              <a:t>Safe Zone helps them feel better about the campus climate toward LGBTQ people—so we know that the visibility that Safe Zone brings about is having a</a:t>
            </a:r>
            <a:r>
              <a:rPr lang="en-US" sz="1200" kern="1200" baseline="0" dirty="0" smtClean="0">
                <a:solidFill>
                  <a:schemeClr val="tx1"/>
                </a:solidFill>
                <a:latin typeface="+mn-lt"/>
                <a:ea typeface="+mn-ea"/>
                <a:cs typeface="+mn-cs"/>
              </a:rPr>
              <a:t> positive impact on how safe LGBTQ students feel on campus.  (200 survey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In fact, </a:t>
            </a:r>
            <a:r>
              <a:rPr lang="en-US" sz="1200" kern="1200" dirty="0" smtClean="0">
                <a:solidFill>
                  <a:schemeClr val="tx1"/>
                </a:solidFill>
                <a:latin typeface="+mn-lt"/>
                <a:ea typeface="+mn-ea"/>
                <a:cs typeface="+mn-cs"/>
              </a:rPr>
              <a:t>73.58%  of respondents agreed or strongly agreed that Safe Zone made them feel safer on campus (22.64% neither agree nor disagree)</a:t>
            </a:r>
          </a:p>
          <a:p>
            <a:pPr lvl="1"/>
            <a:endParaRPr lang="en-US" sz="1100" kern="1200" dirty="0" smtClean="0">
              <a:solidFill>
                <a:schemeClr val="tx1"/>
              </a:solidFill>
              <a:latin typeface="+mn-lt"/>
              <a:ea typeface="+mn-ea"/>
              <a:cs typeface="+mn-cs"/>
            </a:endParaRPr>
          </a:p>
          <a:p>
            <a:pPr lvl="0"/>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program has been awarded a </a:t>
            </a:r>
            <a:r>
              <a:rPr lang="en-US" sz="1200" b="1" kern="1200" dirty="0" smtClean="0">
                <a:solidFill>
                  <a:schemeClr val="tx1"/>
                </a:solidFill>
                <a:latin typeface="+mn-lt"/>
                <a:ea typeface="+mn-ea"/>
                <a:cs typeface="+mn-cs"/>
              </a:rPr>
              <a:t>grant from the Alliance Fund</a:t>
            </a:r>
            <a:r>
              <a:rPr lang="en-US" sz="1200" kern="1200" dirty="0" smtClean="0">
                <a:solidFill>
                  <a:schemeClr val="tx1"/>
                </a:solidFill>
                <a:latin typeface="+mn-lt"/>
                <a:ea typeface="+mn-ea"/>
                <a:cs typeface="+mn-cs"/>
              </a:rPr>
              <a:t> for 4</a:t>
            </a:r>
            <a:r>
              <a:rPr lang="en-US" sz="1200" kern="1200" baseline="0" dirty="0" smtClean="0">
                <a:solidFill>
                  <a:schemeClr val="tx1"/>
                </a:solidFill>
                <a:latin typeface="+mn-lt"/>
                <a:ea typeface="+mn-ea"/>
                <a:cs typeface="+mn-cs"/>
              </a:rPr>
              <a:t> years in a row, including the </a:t>
            </a:r>
            <a:r>
              <a:rPr lang="en-US" sz="1200" kern="1200" dirty="0" smtClean="0">
                <a:solidFill>
                  <a:schemeClr val="tx1"/>
                </a:solidFill>
                <a:latin typeface="+mn-lt"/>
                <a:ea typeface="+mn-ea"/>
                <a:cs typeface="+mn-cs"/>
              </a:rPr>
              <a:t>Leos-McCall award for exemplary grant proposals.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2000" kern="1200" dirty="0" smtClean="0">
              <a:solidFill>
                <a:schemeClr val="tx1"/>
              </a:solidFill>
              <a:latin typeface="+mn-lt"/>
              <a:ea typeface="+mn-ea"/>
              <a:cs typeface="+mn-cs"/>
            </a:endParaRPr>
          </a:p>
          <a:p>
            <a:pPr lvl="0"/>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We also do presentations and panels in classes across campus. Last year we went to 15 classes with over</a:t>
            </a:r>
            <a:r>
              <a:rPr lang="en-US" sz="1200" b="1" kern="1200" baseline="0" dirty="0" smtClean="0">
                <a:solidFill>
                  <a:schemeClr val="tx1"/>
                </a:solidFill>
                <a:latin typeface="+mn-lt"/>
                <a:ea typeface="+mn-ea"/>
                <a:cs typeface="+mn-cs"/>
              </a:rPr>
              <a:t> 700 </a:t>
            </a:r>
            <a:r>
              <a:rPr lang="en-US" sz="1200" b="1" kern="1200" dirty="0" smtClean="0">
                <a:solidFill>
                  <a:schemeClr val="tx1"/>
                </a:solidFill>
                <a:latin typeface="+mn-lt"/>
                <a:ea typeface="+mn-ea"/>
                <a:cs typeface="+mn-cs"/>
              </a:rPr>
              <a:t>students in attendance. </a:t>
            </a:r>
            <a:r>
              <a:rPr lang="en-US" sz="1200" kern="1200" dirty="0" smtClean="0">
                <a:solidFill>
                  <a:schemeClr val="tx1"/>
                </a:solidFill>
                <a:latin typeface="+mn-lt"/>
                <a:ea typeface="+mn-ea"/>
                <a:cs typeface="+mn-cs"/>
              </a:rPr>
              <a:t>Panel topics range from coming out, to transgender identities, to issues faced by LGBTQ adolescents. </a:t>
            </a:r>
            <a:endParaRPr lang="en-US" sz="1100" kern="1200" dirty="0" smtClean="0">
              <a:solidFill>
                <a:schemeClr val="tx1"/>
              </a:solidFill>
              <a:latin typeface="+mn-lt"/>
              <a:ea typeface="+mn-ea"/>
              <a:cs typeface="+mn-cs"/>
            </a:endParaRP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Read </a:t>
            </a:r>
            <a:r>
              <a:rPr lang="en-US" sz="1200" kern="1200" dirty="0" smtClean="0">
                <a:solidFill>
                  <a:schemeClr val="tx1"/>
                </a:solidFill>
                <a:latin typeface="+mn-lt"/>
                <a:ea typeface="+mn-ea"/>
                <a:cs typeface="+mn-cs"/>
              </a:rPr>
              <a:t>Quotes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C74F6E-8A86-4F86-ADD6-2B663A25C7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FC74F6E-8A86-4F86-ADD6-2B663A25C7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Know that you are serving LGBTQ Students</a:t>
            </a:r>
            <a:r>
              <a:rPr lang="en-US" dirty="0" smtClean="0"/>
              <a:t>—we all are, they are all of our students &amp; it takes a</a:t>
            </a:r>
            <a:r>
              <a:rPr lang="en-US" baseline="0" dirty="0" smtClean="0"/>
              <a:t> village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Become a Safe Zone-</a:t>
            </a:r>
            <a:r>
              <a:rPr lang="en-US" baseline="0" dirty="0" smtClean="0"/>
              <a:t>-</a:t>
            </a:r>
            <a:r>
              <a:rPr lang="en-US" sz="1200" kern="1200" dirty="0" smtClean="0">
                <a:solidFill>
                  <a:schemeClr val="tx1"/>
                </a:solidFill>
                <a:latin typeface="+mn-lt"/>
                <a:ea typeface="+mn-ea"/>
                <a:cs typeface="+mn-cs"/>
              </a:rPr>
              <a:t>We train people (not spaces) to provide a network of support—Safe Zone allies are bridges who link people who need help to the resources they need—it allows us to extend the reach beyond the grasp of the LGBTQ Affairs Office. People exit the training with a skill set, prepared to be effective members of the network of support. </a:t>
            </a: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Know our Campus Resources—thank </a:t>
            </a:r>
            <a:r>
              <a:rPr lang="en-US" dirty="0" smtClean="0"/>
              <a:t>you for inviting me in to share with you what we do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Refer students</a:t>
            </a:r>
            <a:r>
              <a:rPr lang="en-US" b="1" baseline="0" dirty="0" smtClean="0"/>
              <a:t> to</a:t>
            </a:r>
            <a:r>
              <a:rPr lang="en-US" b="0" baseline="0" dirty="0" smtClean="0"/>
              <a:t> us—LGBTQ students do deal with a lot of stress. Not all, but many. One e</a:t>
            </a:r>
            <a:r>
              <a:rPr lang="en-US" baseline="0" dirty="0" smtClean="0"/>
              <a:t>xample that sticks out is a student that Renee referred to me. She was concerned about a student who is in the midst of Coming Out and with that student’s permission, she was able to connect me to her. I never would have been able to connect to that student otherwise…but that referral allowed me to meet with and support that student at a crucial time in her life. We depend on the network of support and referral because we are a small office…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C74F6E-8A86-4F86-ADD6-2B663A25C7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65145-A8FA-437E-8360-477CBB0A0FE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smtClean="0">
                <a:solidFill>
                  <a:schemeClr val="tx1"/>
                </a:solidFill>
                <a:latin typeface="+mn-lt"/>
                <a:ea typeface="+mn-ea"/>
                <a:cs typeface="+mn-cs"/>
              </a:rPr>
              <a:t>     At the UA, LGBTQ students comprise an estimated 1,900 to 3,800 students (5-10%), who are an important part of our campus community. </a:t>
            </a:r>
          </a:p>
          <a:p>
            <a:pPr lvl="2">
              <a:buFont typeface="Arial" pitchFamily="34" charset="0"/>
              <a:buChar char="•"/>
            </a:pPr>
            <a:r>
              <a:rPr lang="en-US" sz="1200" kern="1200" smtClean="0">
                <a:solidFill>
                  <a:schemeClr val="tx1"/>
                </a:solidFill>
                <a:latin typeface="+mn-lt"/>
                <a:ea typeface="+mn-ea"/>
                <a:cs typeface="+mn-cs"/>
              </a:rPr>
              <a:t>We don’t have exact numbers because it is not a demographic that we track.</a:t>
            </a:r>
          </a:p>
          <a:p>
            <a:pPr>
              <a:buFont typeface="Arial" pitchFamily="34" charset="0"/>
              <a:buChar char="•"/>
            </a:pPr>
            <a:endParaRPr lang="en-US" sz="1200" kern="1200" smtClean="0">
              <a:solidFill>
                <a:schemeClr val="tx1"/>
              </a:solidFill>
              <a:latin typeface="+mn-lt"/>
              <a:ea typeface="+mn-ea"/>
              <a:cs typeface="+mn-cs"/>
            </a:endParaRPr>
          </a:p>
          <a:p>
            <a:pPr>
              <a:buFont typeface="Arial" pitchFamily="34" charset="0"/>
              <a:buChar char="•"/>
            </a:pPr>
            <a:r>
              <a:rPr lang="en-US" sz="1200" kern="1200" smtClean="0">
                <a:solidFill>
                  <a:schemeClr val="tx1"/>
                </a:solidFill>
                <a:latin typeface="+mn-lt"/>
                <a:ea typeface="+mn-ea"/>
                <a:cs typeface="+mn-cs"/>
              </a:rPr>
              <a:t>    To better serve students who identify as LGBTQ, the UA established the Office of LGBTQ Affairs in 2007</a:t>
            </a:r>
          </a:p>
          <a:p>
            <a:pPr>
              <a:buFont typeface="Arial" pitchFamily="34"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C74F6E-8A86-4F86-ADD6-2B663A25C7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decision to create the Office of LGBTQ Affairs </a:t>
            </a:r>
            <a:r>
              <a:rPr lang="en-US" sz="1200" kern="1200" dirty="0" smtClean="0">
                <a:solidFill>
                  <a:schemeClr val="tx1"/>
                </a:solidFill>
                <a:latin typeface="+mn-lt"/>
                <a:ea typeface="+mn-ea"/>
                <a:cs typeface="+mn-cs"/>
              </a:rPr>
              <a:t>was brought about after nearly twenty years of advocacy by LGBT students, faculty and staff—</a:t>
            </a:r>
            <a:r>
              <a:rPr lang="en-US" sz="1200" kern="1200" baseline="0" dirty="0" smtClean="0">
                <a:solidFill>
                  <a:schemeClr val="tx1"/>
                </a:solidFill>
                <a:latin typeface="+mn-lt"/>
                <a:ea typeface="+mn-ea"/>
                <a:cs typeface="+mn-cs"/>
              </a:rPr>
              <a:t>People who </a:t>
            </a:r>
            <a:r>
              <a:rPr lang="en-US" sz="1200" kern="1200" dirty="0" smtClean="0">
                <a:solidFill>
                  <a:schemeClr val="tx1"/>
                </a:solidFill>
                <a:latin typeface="+mn-lt"/>
                <a:ea typeface="+mn-ea"/>
                <a:cs typeface="+mn-cs"/>
              </a:rPr>
              <a:t>devoted hour-upon-hour to promote equity in University policies and practices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build an inclusive campus climate. (I am aware that I stand on their</a:t>
            </a:r>
            <a:r>
              <a:rPr lang="en-US" sz="1200" kern="1200" baseline="0" dirty="0" smtClean="0">
                <a:solidFill>
                  <a:schemeClr val="tx1"/>
                </a:solidFill>
                <a:latin typeface="+mn-lt"/>
                <a:ea typeface="+mn-ea"/>
                <a:cs typeface="+mn-cs"/>
              </a:rPr>
              <a:t> shoulders in the work I do on campus).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recognition of the significant needs of this marginalized community, the President’s LGBT Advisory Council recommended that President Shelton hire a Director of LGBTQ Affairs, which he did in 2007. The</a:t>
            </a:r>
            <a:r>
              <a:rPr lang="en-US" sz="1200" kern="1200" baseline="0" dirty="0" smtClean="0">
                <a:solidFill>
                  <a:schemeClr val="tx1"/>
                </a:solidFill>
                <a:latin typeface="+mn-lt"/>
                <a:ea typeface="+mn-ea"/>
                <a:cs typeface="+mn-cs"/>
              </a:rPr>
              <a:t> council did this for 2 primary reasons: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For students, the council recognized the significant needs of this marginalized community--</a:t>
            </a:r>
            <a:r>
              <a:rPr lang="en-US" sz="1200" kern="1200" dirty="0" smtClean="0">
                <a:solidFill>
                  <a:schemeClr val="tx1"/>
                </a:solidFill>
                <a:latin typeface="+mn-lt"/>
                <a:ea typeface="+mn-ea"/>
                <a:cs typeface="+mn-cs"/>
              </a:rPr>
              <a:t>Sadly</a:t>
            </a:r>
            <a:r>
              <a:rPr lang="en-US" sz="1200" kern="1200" baseline="0" dirty="0" smtClean="0">
                <a:solidFill>
                  <a:schemeClr val="tx1"/>
                </a:solidFill>
                <a:latin typeface="+mn-lt"/>
                <a:ea typeface="+mn-ea"/>
                <a:cs typeface="+mn-cs"/>
              </a:rPr>
              <a:t> we know that </a:t>
            </a:r>
            <a:r>
              <a:rPr lang="en-US" sz="1200" kern="1200" dirty="0" smtClean="0">
                <a:solidFill>
                  <a:schemeClr val="tx1"/>
                </a:solidFill>
                <a:latin typeface="+mn-lt"/>
                <a:ea typeface="+mn-ea"/>
                <a:cs typeface="+mn-cs"/>
              </a:rPr>
              <a:t>LGBTQ students as a group are at a higher risk of isolation, depression,</a:t>
            </a:r>
            <a:r>
              <a:rPr lang="en-US" sz="1200" kern="1200" baseline="0" dirty="0" smtClean="0">
                <a:solidFill>
                  <a:schemeClr val="tx1"/>
                </a:solidFill>
                <a:latin typeface="+mn-lt"/>
                <a:ea typeface="+mn-ea"/>
                <a:cs typeface="+mn-cs"/>
              </a:rPr>
              <a:t> substance abuse,</a:t>
            </a:r>
            <a:r>
              <a:rPr lang="en-US" sz="1200" kern="1200" dirty="0" smtClean="0">
                <a:solidFill>
                  <a:schemeClr val="tx1"/>
                </a:solidFill>
                <a:latin typeface="+mn-lt"/>
                <a:ea typeface="+mn-ea"/>
                <a:cs typeface="+mn-cs"/>
              </a:rPr>
              <a:t> and even suicide</a:t>
            </a:r>
            <a:endParaRPr lang="en-US" sz="120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For faculty and staff, the council recognized that to achieve our goal of becoming a top ten public research institution, we need to be able to retain world class faculty and staff, and therefore we must be inclusive of LGBTQ colleagues.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I am proud to report this position brings the University of Arizona in line with over 160 other college campuses across the country that have professional staff to serve the LGBTQ campus community (</a:t>
            </a:r>
            <a:r>
              <a:rPr lang="en-US" sz="1200" i="1" kern="1200" dirty="0" smtClean="0">
                <a:solidFill>
                  <a:schemeClr val="tx1"/>
                </a:solidFill>
                <a:latin typeface="+mn-lt"/>
                <a:ea typeface="+mn-ea"/>
                <a:cs typeface="+mn-cs"/>
              </a:rPr>
              <a:t>National Consortium of Directors of Lesbian Gay Bisexual and Transgender Resources in Higher Education 2010Annual Report)</a:t>
            </a:r>
            <a:r>
              <a:rPr lang="en-US" sz="120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dirty="0" smtClean="0">
                <a:solidFill>
                  <a:schemeClr val="tx1"/>
                </a:solidFill>
                <a:latin typeface="+mn-lt"/>
                <a:ea typeface="+mn-ea"/>
                <a:cs typeface="+mn-cs"/>
              </a:rPr>
              <a:t>I</a:t>
            </a:r>
            <a:r>
              <a:rPr lang="en-US" sz="1200" i="0" kern="1200" baseline="0" dirty="0" smtClean="0">
                <a:solidFill>
                  <a:schemeClr val="tx1"/>
                </a:solidFill>
                <a:latin typeface="+mn-lt"/>
                <a:ea typeface="+mn-ea"/>
                <a:cs typeface="+mn-cs"/>
              </a:rPr>
              <a:t> am also proud to share that the UA was</a:t>
            </a:r>
            <a:r>
              <a:rPr lang="en-US" dirty="0" smtClean="0"/>
              <a:t> the first in AZ to create a position like this.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r>
              <a:rPr lang="en-US" dirty="0" smtClean="0"/>
              <a:t>MISSION: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 college student has the right to a safe learning environment where she or he can learn, grow and succeed. Every staff and faculty member has the right to feel protected and valued. </a:t>
            </a:r>
            <a:r>
              <a:rPr lang="en-US" sz="1200" b="1" kern="1200" dirty="0" smtClean="0">
                <a:solidFill>
                  <a:schemeClr val="tx1"/>
                </a:solidFill>
                <a:latin typeface="+mn-lt"/>
                <a:ea typeface="+mn-ea"/>
                <a:cs typeface="+mn-cs"/>
              </a:rPr>
              <a:t>By building, sustaining, and strengthening a visible LGBTQ campus community, the University of Arizona ensures </a:t>
            </a:r>
            <a:r>
              <a:rPr lang="en-US" sz="1200" b="1" i="1" kern="1200" dirty="0" smtClean="0">
                <a:solidFill>
                  <a:schemeClr val="tx1"/>
                </a:solidFill>
                <a:latin typeface="+mn-lt"/>
                <a:ea typeface="+mn-ea"/>
                <a:cs typeface="+mn-cs"/>
              </a:rPr>
              <a:t>all</a:t>
            </a:r>
            <a:r>
              <a:rPr lang="en-US" sz="1200" b="1" kern="1200" dirty="0" smtClean="0">
                <a:solidFill>
                  <a:schemeClr val="tx1"/>
                </a:solidFill>
                <a:latin typeface="+mn-lt"/>
                <a:ea typeface="+mn-ea"/>
                <a:cs typeface="+mn-cs"/>
              </a:rPr>
              <a:t> students, staff, and faculty can attain the University’s mission</a:t>
            </a:r>
            <a:r>
              <a:rPr lang="en-US" sz="1200" kern="1200" dirty="0" smtClean="0">
                <a:solidFill>
                  <a:schemeClr val="tx1"/>
                </a:solidFill>
                <a:latin typeface="+mn-lt"/>
                <a:ea typeface="+mn-ea"/>
                <a:cs typeface="+mn-cs"/>
              </a:rPr>
              <a:t>—to </a:t>
            </a:r>
            <a:r>
              <a:rPr lang="en-US" sz="1200" b="1" kern="1200" dirty="0" smtClean="0">
                <a:solidFill>
                  <a:schemeClr val="tx1"/>
                </a:solidFill>
                <a:latin typeface="+mn-lt"/>
                <a:ea typeface="+mn-ea"/>
                <a:cs typeface="+mn-cs"/>
              </a:rPr>
              <a:t>discover, educate, serve and inspire.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this past spring we moved into the LGBTQ Resource Center inside the Student Union—Room 404-O</a:t>
            </a:r>
          </a:p>
          <a:p>
            <a:endParaRPr lang="en-US" baseline="0" dirty="0" smtClean="0"/>
          </a:p>
          <a:p>
            <a:r>
              <a:rPr lang="en-US" sz="1200" b="1" kern="1200" dirty="0" smtClean="0">
                <a:solidFill>
                  <a:schemeClr val="tx1"/>
                </a:solidFill>
                <a:latin typeface="+mn-lt"/>
                <a:ea typeface="+mn-ea"/>
                <a:cs typeface="+mn-cs"/>
              </a:rPr>
              <a:t>Space Usage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Formerly Pride Alliance maintained a 15 x 20 ft. drop-in space inside the Center for Student Involvement and Leadership</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Last fall our Center was visited by over 200 unique students who</a:t>
            </a:r>
            <a:r>
              <a:rPr lang="en-US" sz="1200" b="1" kern="1200" baseline="0" dirty="0" smtClean="0">
                <a:solidFill>
                  <a:schemeClr val="tx1"/>
                </a:solidFill>
                <a:latin typeface="+mn-lt"/>
                <a:ea typeface="+mn-ea"/>
                <a:cs typeface="+mn-cs"/>
              </a:rPr>
              <a:t> came in over 1,400 times.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It is their home away from home…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endParaRPr lang="en-US" baseline="0" dirty="0" smtClean="0"/>
          </a:p>
          <a:p>
            <a:pPr lvl="1">
              <a:buFont typeface="Arial" pitchFamily="34" charset="0"/>
              <a:buChar char="•"/>
              <a:defRPr/>
            </a:pPr>
            <a:r>
              <a:rPr lang="en-US" dirty="0" smtClean="0"/>
              <a:t>    As</a:t>
            </a:r>
            <a:r>
              <a:rPr lang="en-US" baseline="0" dirty="0" smtClean="0"/>
              <a:t> t</a:t>
            </a:r>
            <a:r>
              <a:rPr lang="en-US" dirty="0" smtClean="0"/>
              <a:t>he Program Director for </a:t>
            </a:r>
            <a:r>
              <a:rPr lang="en-US" dirty="0" err="1" smtClean="0"/>
              <a:t>LGBTQ</a:t>
            </a:r>
            <a:r>
              <a:rPr lang="en-US" dirty="0" smtClean="0"/>
              <a:t> Affairs, I serve</a:t>
            </a:r>
            <a:r>
              <a:rPr lang="en-US" baseline="0" dirty="0" smtClean="0"/>
              <a:t> </a:t>
            </a:r>
            <a:r>
              <a:rPr lang="en-US" dirty="0" smtClean="0"/>
              <a:t>as hub for </a:t>
            </a:r>
            <a:r>
              <a:rPr lang="en-US" dirty="0" err="1" smtClean="0"/>
              <a:t>LGBTQ</a:t>
            </a:r>
            <a:r>
              <a:rPr lang="en-US" dirty="0" smtClean="0"/>
              <a:t> work happening at UA, which equips the institution to better serve our </a:t>
            </a:r>
            <a:r>
              <a:rPr lang="en-US" dirty="0" err="1" smtClean="0"/>
              <a:t>LGBTQ</a:t>
            </a:r>
            <a:r>
              <a:rPr lang="en-US" dirty="0" smtClean="0"/>
              <a:t> students…and after all, serving students is why we are all here. </a:t>
            </a:r>
          </a:p>
          <a:p>
            <a:pPr lvl="1">
              <a:buFont typeface="Arial" pitchFamily="34" charset="0"/>
              <a:buChar char="•"/>
              <a:defRPr/>
            </a:pPr>
            <a:endParaRPr lang="en-US" dirty="0" smtClean="0"/>
          </a:p>
          <a:p>
            <a:pPr lvl="2">
              <a:buFont typeface="Arial" pitchFamily="34" charset="0"/>
              <a:buChar char="•"/>
            </a:pPr>
            <a:r>
              <a:rPr lang="en-US" dirty="0" smtClean="0"/>
              <a:t>We support</a:t>
            </a:r>
            <a:r>
              <a:rPr lang="en-US" baseline="0" dirty="0" smtClean="0"/>
              <a:t> our 4 recognized LGBTQ student groups on campus—I directly advise Pride Alliance, our largest LGBTQ student org; I also work closely with DLP, </a:t>
            </a:r>
            <a:r>
              <a:rPr lang="en-US" baseline="0" dirty="0" err="1" smtClean="0"/>
              <a:t>MedPRIDE</a:t>
            </a:r>
            <a:r>
              <a:rPr lang="en-US" baseline="0" dirty="0" smtClean="0"/>
              <a:t> &amp; Pride Law. And I work with a variety of other student organizations across campus.</a:t>
            </a:r>
          </a:p>
          <a:p>
            <a:pPr lvl="2">
              <a:buFont typeface="Arial" pitchFamily="34" charset="0"/>
              <a:buNone/>
            </a:pPr>
            <a:endParaRPr lang="en-US" baseline="0" dirty="0" smtClean="0"/>
          </a:p>
          <a:p>
            <a:pPr lvl="2">
              <a:buFont typeface="Arial" pitchFamily="34" charset="0"/>
              <a:buChar char="•"/>
            </a:pPr>
            <a:r>
              <a:rPr lang="en-US" baseline="0" dirty="0" smtClean="0"/>
              <a:t>We work with the Institute for LGBT Studies, Out Reach and serve on the President’s LGBTQ Advisory Board. </a:t>
            </a:r>
          </a:p>
          <a:p>
            <a:pPr lvl="2">
              <a:buFont typeface="Arial" pitchFamily="34" charset="0"/>
              <a:buChar char="•"/>
            </a:pPr>
            <a:endParaRPr lang="en-US" baseline="0" dirty="0" smtClean="0"/>
          </a:p>
          <a:p>
            <a:pPr lvl="2">
              <a:buFont typeface="Arial" pitchFamily="34" charset="0"/>
              <a:buChar char="•"/>
            </a:pPr>
            <a:r>
              <a:rPr lang="en-US" baseline="0" dirty="0" smtClean="0"/>
              <a:t> We are part of Tucson’s Queer Strategic Partnership—where we work closely with the leading </a:t>
            </a:r>
            <a:r>
              <a:rPr lang="en-US" baseline="0" dirty="0" err="1" smtClean="0"/>
              <a:t>LGBTQ</a:t>
            </a:r>
            <a:r>
              <a:rPr lang="en-US" baseline="0" dirty="0" smtClean="0"/>
              <a:t> community organizations like Wingspan, </a:t>
            </a:r>
            <a:r>
              <a:rPr lang="en-US" baseline="0" dirty="0" err="1" smtClean="0"/>
              <a:t>SAAF</a:t>
            </a:r>
            <a:r>
              <a:rPr lang="en-US" baseline="0" dirty="0" smtClean="0"/>
              <a:t>, </a:t>
            </a:r>
            <a:r>
              <a:rPr lang="en-US" baseline="0" dirty="0" err="1" smtClean="0"/>
              <a:t>PFLAG</a:t>
            </a:r>
            <a:r>
              <a:rPr lang="en-US" baseline="0" dirty="0" smtClean="0"/>
              <a:t>, </a:t>
            </a:r>
            <a:r>
              <a:rPr lang="en-US" baseline="0" dirty="0" err="1" smtClean="0"/>
              <a:t>TIHAN</a:t>
            </a:r>
            <a:r>
              <a:rPr lang="en-US" baseline="0" dirty="0" smtClean="0"/>
              <a:t>, Alliance Fund, Chamber of Commerce, City Commission, Tucson pride and others!</a:t>
            </a:r>
          </a:p>
          <a:p>
            <a:pPr lvl="2">
              <a:buFont typeface="Arial" pitchFamily="34" charset="0"/>
              <a:buChar char="•"/>
            </a:pPr>
            <a:endParaRPr lang="en-US" baseline="0" dirty="0" smtClean="0"/>
          </a:p>
          <a:p>
            <a:pPr lvl="2">
              <a:buFont typeface="Arial" pitchFamily="34" charset="0"/>
              <a:buChar char="•"/>
            </a:pPr>
            <a:r>
              <a:rPr lang="en-US" baseline="0" dirty="0" smtClean="0"/>
              <a:t>  </a:t>
            </a:r>
            <a:r>
              <a:rPr lang="en-US" sz="1200" b="1" kern="1200" dirty="0" smtClean="0">
                <a:solidFill>
                  <a:schemeClr val="tx1"/>
                </a:solidFill>
                <a:latin typeface="+mn-lt"/>
                <a:ea typeface="+mn-ea"/>
                <a:cs typeface="+mn-cs"/>
              </a:rPr>
              <a:t> We have 3 major areas of focus: Providing support (Support Groups), Building a Healthy Community (Events/Intern Program), and Educating the Campus (Safe Zone and Panels) </a:t>
            </a:r>
            <a:endParaRPr lang="en-US" baseline="0" dirty="0" smtClean="0"/>
          </a:p>
          <a:p>
            <a:pPr lvl="1">
              <a:buFont typeface="Arial" pitchFamily="34" charset="0"/>
              <a:buChar char="•"/>
              <a:defRPr/>
            </a:pPr>
            <a:endParaRPr lang="en-US" dirty="0" smtClean="0"/>
          </a:p>
          <a:p>
            <a:pPr lvl="1">
              <a:buFont typeface="Arial" pitchFamily="34" charset="0"/>
              <a:buChar char="•"/>
              <a:defRPr/>
            </a:pPr>
            <a:endParaRPr lang="en-US" i="1" dirty="0" smtClean="0"/>
          </a:p>
          <a:p>
            <a:pPr lvl="1">
              <a:buFont typeface="Arial" pitchFamily="34" charset="0"/>
              <a:buChar char="•"/>
              <a:defRPr/>
            </a:pPr>
            <a:endParaRPr lang="en-US" dirty="0" smtClean="0"/>
          </a:p>
          <a:p>
            <a:pPr>
              <a:defRPr/>
            </a:pPr>
            <a:r>
              <a:rPr lang="en-US" dirty="0" smtClean="0"/>
              <a:t>A little bit about the programs we offer…</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Providing support </a:t>
            </a:r>
          </a:p>
          <a:p>
            <a:r>
              <a:rPr lang="en-US" sz="1200" b="1" kern="1200" dirty="0" smtClean="0">
                <a:solidFill>
                  <a:schemeClr val="tx1"/>
                </a:solidFill>
                <a:latin typeface="+mn-lt"/>
                <a:ea typeface="+mn-ea"/>
                <a:cs typeface="+mn-cs"/>
              </a:rPr>
              <a:t> -I meet one on one with students</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And we have 3 groups: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 LGBTQ SUPPORT GROUP</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 collaborative program with Counseling and Psychological Services through Campus Health. This group is a safe place for UA students, faculty and staff to talk in an open and supportive environment about issues impacting their lives and the LGBTQ and Allied community. </a:t>
            </a:r>
            <a:r>
              <a:rPr lang="en-US" sz="1200" b="1" kern="1200" dirty="0" smtClean="0">
                <a:solidFill>
                  <a:schemeClr val="tx1"/>
                </a:solidFill>
                <a:latin typeface="+mn-lt"/>
                <a:ea typeface="+mn-ea"/>
                <a:cs typeface="+mn-cs"/>
              </a:rPr>
              <a:t>Group topics originate from participants, examples include</a:t>
            </a:r>
            <a:r>
              <a:rPr lang="en-US" sz="1200" kern="1200" dirty="0" smtClean="0">
                <a:solidFill>
                  <a:schemeClr val="tx1"/>
                </a:solidFill>
                <a:latin typeface="+mn-lt"/>
                <a:ea typeface="+mn-ea"/>
                <a:cs typeface="+mn-cs"/>
              </a:rPr>
              <a:t>: coming out, family dynamics, relationships, gender-identity/transitioning, sexual assault, coping strategies for unsupportive families and friends, how to develop positive self-esteem, and media representations.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QPOC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Gender Spectrum Support Group</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Building a Healthy Community (Events/Intern Program),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PRIDE ALLIANCE Internship Program </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a:t>
            </a:r>
            <a:r>
              <a:rPr lang="en-US" sz="1200" b="0" kern="1200" baseline="0" dirty="0" smtClean="0">
                <a:solidFill>
                  <a:schemeClr val="tx1"/>
                </a:solidFill>
                <a:latin typeface="+mn-lt"/>
                <a:ea typeface="+mn-ea"/>
                <a:cs typeface="+mn-cs"/>
              </a:rPr>
              <a:t> started an internship program with Pride Alliance in spring of 2010 with 6 student interns. At this point we have doubled in size to a team of 12 interns, </a:t>
            </a:r>
            <a:r>
              <a:rPr lang="en-US" sz="1200" kern="1200" dirty="0" smtClean="0">
                <a:solidFill>
                  <a:schemeClr val="tx1"/>
                </a:solidFill>
                <a:latin typeface="+mn-lt"/>
                <a:ea typeface="+mn-ea"/>
                <a:cs typeface="+mn-cs"/>
              </a:rPr>
              <a:t> graduate student volunteers and the Pride Alliance co-directors.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Interns are responsible for planning events, overseeing the resource center and conducting outreach.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interns take a lead on organizing</a:t>
            </a:r>
            <a:r>
              <a:rPr lang="en-US" baseline="0" dirty="0" smtClean="0"/>
              <a:t> all the events we put on. Last year we </a:t>
            </a:r>
            <a:r>
              <a:rPr lang="en-US" sz="1200" kern="1200" dirty="0" smtClean="0">
                <a:solidFill>
                  <a:schemeClr val="tx1"/>
                </a:solidFill>
                <a:latin typeface="+mn-lt"/>
                <a:ea typeface="+mn-ea"/>
                <a:cs typeface="+mn-cs"/>
              </a:rPr>
              <a:t>put on </a:t>
            </a:r>
            <a:r>
              <a:rPr lang="en-US" sz="1200" b="1" kern="1200" dirty="0" smtClean="0">
                <a:solidFill>
                  <a:schemeClr val="tx1"/>
                </a:solidFill>
                <a:latin typeface="+mn-lt"/>
                <a:ea typeface="+mn-ea"/>
                <a:cs typeface="+mn-cs"/>
              </a:rPr>
              <a:t>between 50-60 annual events, with over 4,000 people in attendance</a:t>
            </a:r>
            <a:r>
              <a:rPr lang="en-US" sz="1200" kern="1200" dirty="0" smtClean="0">
                <a:solidFill>
                  <a:schemeClr val="tx1"/>
                </a:solidFill>
                <a:latin typeface="+mn-lt"/>
                <a:ea typeface="+mn-ea"/>
                <a:cs typeface="+mn-cs"/>
              </a:rPr>
              <a:t>. Some highlights include:</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Welcome Week Events</a:t>
            </a:r>
          </a:p>
          <a:p>
            <a:pPr lvl="0">
              <a:buFont typeface="Arial" pitchFamily="34" charset="0"/>
              <a:buChar char="•"/>
            </a:pPr>
            <a:r>
              <a:rPr lang="en-US" sz="1200" kern="1200" dirty="0" smtClean="0">
                <a:solidFill>
                  <a:schemeClr val="tx1"/>
                </a:solidFill>
                <a:latin typeface="+mn-lt"/>
                <a:ea typeface="+mn-ea"/>
                <a:cs typeface="+mn-cs"/>
              </a:rPr>
              <a:t>Coming Out Week</a:t>
            </a:r>
          </a:p>
          <a:p>
            <a:pPr lvl="0">
              <a:buFont typeface="Arial" pitchFamily="34" charset="0"/>
              <a:buChar char="•"/>
            </a:pPr>
            <a:r>
              <a:rPr lang="en-US" sz="1200" kern="1200" dirty="0" smtClean="0">
                <a:solidFill>
                  <a:schemeClr val="tx1"/>
                </a:solidFill>
                <a:latin typeface="+mn-lt"/>
                <a:ea typeface="+mn-ea"/>
                <a:cs typeface="+mn-cs"/>
              </a:rPr>
              <a:t>Transgender Awareness</a:t>
            </a:r>
            <a:r>
              <a:rPr lang="en-US" sz="1200" kern="1200" baseline="0" dirty="0" smtClean="0">
                <a:solidFill>
                  <a:schemeClr val="tx1"/>
                </a:solidFill>
                <a:latin typeface="+mn-lt"/>
                <a:ea typeface="+mn-ea"/>
                <a:cs typeface="+mn-cs"/>
              </a:rPr>
              <a:t> Week</a:t>
            </a:r>
          </a:p>
          <a:p>
            <a:pPr lvl="0">
              <a:buFont typeface="Arial" pitchFamily="34" charset="0"/>
              <a:buChar char="•"/>
            </a:pPr>
            <a:r>
              <a:rPr lang="en-US" sz="1200" kern="1200" baseline="0" dirty="0" smtClean="0">
                <a:solidFill>
                  <a:schemeClr val="tx1"/>
                </a:solidFill>
                <a:latin typeface="+mn-lt"/>
                <a:ea typeface="+mn-ea"/>
                <a:cs typeface="+mn-cs"/>
              </a:rPr>
              <a:t>Day of Silence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Second Chance Prom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Rainbow Graduation</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Films, lectures and much more!</a:t>
            </a:r>
          </a:p>
        </p:txBody>
      </p:sp>
      <p:sp>
        <p:nvSpPr>
          <p:cNvPr id="4" name="Slide Number Placeholder 3"/>
          <p:cNvSpPr>
            <a:spLocks noGrp="1"/>
          </p:cNvSpPr>
          <p:nvPr>
            <p:ph type="sldNum" sz="quarter" idx="10"/>
          </p:nvPr>
        </p:nvSpPr>
        <p:spPr/>
        <p:txBody>
          <a:bodyPr/>
          <a:lstStyle/>
          <a:p>
            <a:fld id="{6FC74F6E-8A86-4F86-ADD6-2B663A25C7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words</a:t>
            </a:r>
            <a:r>
              <a:rPr lang="en-US" baseline="0" dirty="0" smtClean="0"/>
              <a:t> of our </a:t>
            </a:r>
            <a:r>
              <a:rPr lang="en-US" baseline="0" dirty="0" smtClean="0"/>
              <a:t>students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74F6E-8A86-4F86-ADD6-2B663A25C7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E57559-F27B-4683-86A2-37FD5A169E87}" type="datetimeFigureOut">
              <a:rPr lang="en-US" smtClean="0"/>
              <a:pPr/>
              <a:t>2/24/2014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E57559-F27B-4683-86A2-37FD5A169E87}"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E57559-F27B-4683-86A2-37FD5A169E87}"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E57559-F27B-4683-86A2-37FD5A169E87}"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E57559-F27B-4683-86A2-37FD5A169E87}"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E57559-F27B-4683-86A2-37FD5A169E87}"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E57559-F27B-4683-86A2-37FD5A169E87}" type="datetimeFigureOut">
              <a:rPr lang="en-US" smtClean="0"/>
              <a:pPr/>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E57559-F27B-4683-86A2-37FD5A169E87}" type="datetimeFigureOut">
              <a:rPr lang="en-US" smtClean="0"/>
              <a:pPr/>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57559-F27B-4683-86A2-37FD5A169E87}" type="datetimeFigureOut">
              <a:rPr lang="en-US" smtClean="0"/>
              <a:pPr/>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E57559-F27B-4683-86A2-37FD5A169E87}"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6D862-AD21-4C50-A919-AB17EF7377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E57559-F27B-4683-86A2-37FD5A169E87}"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3B6D862-AD21-4C50-A919-AB17EF7377C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E57559-F27B-4683-86A2-37FD5A169E87}" type="datetimeFigureOut">
              <a:rPr lang="en-US" smtClean="0"/>
              <a:pPr/>
              <a:t>2/24/2014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B6D862-AD21-4C50-A919-AB17EF7377C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ctrTitle"/>
          </p:nvPr>
        </p:nvSpPr>
        <p:spPr>
          <a:xfrm>
            <a:off x="381000" y="3429000"/>
            <a:ext cx="8305800" cy="533400"/>
          </a:xfrm>
        </p:spPr>
        <p:txBody>
          <a:bodyPr>
            <a:normAutofit fontScale="90000"/>
          </a:bodyPr>
          <a:lstStyle/>
          <a:p>
            <a:pPr eaLnBrk="1" hangingPunct="1"/>
            <a:r>
              <a:rPr lang="en-US" sz="6000" b="1" dirty="0" smtClean="0"/>
              <a:t>University Professional Advising Council</a:t>
            </a:r>
            <a:br>
              <a:rPr lang="en-US" sz="6000" b="1" dirty="0" smtClean="0"/>
            </a:br>
            <a:r>
              <a:rPr lang="en-US" sz="4400" b="1" dirty="0" smtClean="0"/>
              <a:t>February 12, 2014</a:t>
            </a:r>
            <a:r>
              <a:rPr lang="en-US" sz="2000" b="1" dirty="0" smtClean="0">
                <a:solidFill>
                  <a:schemeClr val="bg1"/>
                </a:solidFill>
                <a:latin typeface="Arial" charset="0"/>
              </a:rPr>
              <a:t/>
            </a:r>
            <a:br>
              <a:rPr lang="en-US" sz="2000" b="1" dirty="0" smtClean="0">
                <a:solidFill>
                  <a:schemeClr val="bg1"/>
                </a:solidFill>
                <a:latin typeface="Arial" charset="0"/>
              </a:rPr>
            </a:br>
            <a:r>
              <a:rPr lang="en-US" sz="2000" b="1" dirty="0" smtClean="0">
                <a:solidFill>
                  <a:schemeClr val="bg1"/>
                </a:solidFill>
                <a:latin typeface="Arial" charset="0"/>
              </a:rPr>
              <a:t/>
            </a:r>
            <a:br>
              <a:rPr lang="en-US" sz="2000" b="1" dirty="0" smtClean="0">
                <a:solidFill>
                  <a:schemeClr val="bg1"/>
                </a:solidFill>
                <a:latin typeface="Arial" charset="0"/>
              </a:rPr>
            </a:br>
            <a:r>
              <a:rPr lang="en-US" sz="2000" dirty="0" smtClean="0">
                <a:solidFill>
                  <a:schemeClr val="bg1"/>
                </a:solidFill>
              </a:rPr>
              <a:t/>
            </a:r>
            <a:br>
              <a:rPr lang="en-US" sz="2000" dirty="0" smtClean="0">
                <a:solidFill>
                  <a:schemeClr val="bg1"/>
                </a:solidFill>
              </a:rPr>
            </a:br>
            <a:endParaRPr lang="en-US" sz="2000" b="1" dirty="0" smtClean="0">
              <a:solidFill>
                <a:schemeClr val="bg1"/>
              </a:solidFill>
              <a:latin typeface="Arial" charset="0"/>
            </a:endParaRPr>
          </a:p>
        </p:txBody>
      </p:sp>
      <p:sp>
        <p:nvSpPr>
          <p:cNvPr id="2052" name="TextBox 6"/>
          <p:cNvSpPr txBox="1">
            <a:spLocks noChangeArrowheads="1"/>
          </p:cNvSpPr>
          <p:nvPr/>
        </p:nvSpPr>
        <p:spPr bwMode="auto">
          <a:xfrm>
            <a:off x="990600" y="3581400"/>
            <a:ext cx="7772400" cy="1938992"/>
          </a:xfrm>
          <a:prstGeom prst="rect">
            <a:avLst/>
          </a:prstGeom>
          <a:noFill/>
          <a:ln w="9525">
            <a:noFill/>
            <a:miter lim="800000"/>
            <a:headEnd/>
            <a:tailEnd/>
          </a:ln>
        </p:spPr>
        <p:txBody>
          <a:bodyPr wrap="square">
            <a:spAutoFit/>
          </a:bodyPr>
          <a:lstStyle/>
          <a:p>
            <a:pPr algn="ctr"/>
            <a:r>
              <a:rPr lang="en-US" sz="2400" b="1" dirty="0" smtClean="0">
                <a:solidFill>
                  <a:schemeClr val="accent3">
                    <a:lumMod val="50000"/>
                  </a:schemeClr>
                </a:solidFill>
              </a:rPr>
              <a:t>“</a:t>
            </a:r>
            <a:r>
              <a:rPr lang="en-US" sz="2400" dirty="0" smtClean="0">
                <a:solidFill>
                  <a:schemeClr val="accent3">
                    <a:lumMod val="50000"/>
                  </a:schemeClr>
                </a:solidFill>
              </a:rPr>
              <a:t>Although the University of Arizona may not be as progressive as neighboring campuses in California, it does represent the most </a:t>
            </a:r>
            <a:r>
              <a:rPr lang="en-US" sz="2400" dirty="0" err="1" smtClean="0">
                <a:solidFill>
                  <a:schemeClr val="accent3">
                    <a:lumMod val="50000"/>
                  </a:schemeClr>
                </a:solidFill>
              </a:rPr>
              <a:t>LGBT</a:t>
            </a:r>
            <a:r>
              <a:rPr lang="en-US" sz="2400" dirty="0" smtClean="0">
                <a:solidFill>
                  <a:schemeClr val="accent3">
                    <a:lumMod val="50000"/>
                  </a:schemeClr>
                </a:solidFill>
              </a:rPr>
              <a:t>-friendly campus in the state and one of the best choices in the Southwest.</a:t>
            </a:r>
            <a:r>
              <a:rPr lang="en-US" sz="2400" b="1" dirty="0" smtClean="0">
                <a:solidFill>
                  <a:schemeClr val="accent3">
                    <a:lumMod val="50000"/>
                  </a:schemeClr>
                </a:solidFill>
              </a:rPr>
              <a:t>”</a:t>
            </a:r>
            <a:endParaRPr lang="en-US" sz="2400" b="1" dirty="0">
              <a:solidFill>
                <a:schemeClr val="accent3">
                  <a:lumMod val="50000"/>
                </a:schemeClr>
              </a:solidFill>
            </a:endParaRPr>
          </a:p>
          <a:p>
            <a:pPr algn="r"/>
            <a:r>
              <a:rPr lang="en-US" sz="2400" b="1" dirty="0">
                <a:solidFill>
                  <a:schemeClr val="accent3">
                    <a:lumMod val="50000"/>
                  </a:schemeClr>
                </a:solidFill>
              </a:rPr>
              <a:t>- </a:t>
            </a:r>
            <a:r>
              <a:rPr lang="en-US" sz="2400" i="1" dirty="0" smtClean="0">
                <a:solidFill>
                  <a:schemeClr val="accent3">
                    <a:lumMod val="50000"/>
                  </a:schemeClr>
                </a:solidFill>
              </a:rPr>
              <a:t>The Advocate: College Guide for </a:t>
            </a:r>
            <a:r>
              <a:rPr lang="en-US" sz="2400" i="1" dirty="0" err="1" smtClean="0">
                <a:solidFill>
                  <a:schemeClr val="accent3">
                    <a:lumMod val="50000"/>
                  </a:schemeClr>
                </a:solidFill>
              </a:rPr>
              <a:t>LGBT</a:t>
            </a:r>
            <a:r>
              <a:rPr lang="en-US" sz="2400" i="1" dirty="0" smtClean="0">
                <a:solidFill>
                  <a:schemeClr val="accent3">
                    <a:lumMod val="50000"/>
                  </a:schemeClr>
                </a:solidFill>
              </a:rPr>
              <a:t> Students </a:t>
            </a:r>
            <a:endParaRPr lang="en-US" sz="2400" b="1" dirty="0">
              <a:solidFill>
                <a:schemeClr val="accent3">
                  <a:lumMod val="50000"/>
                </a:schemeClr>
              </a:solidFill>
            </a:endParaRPr>
          </a:p>
        </p:txBody>
      </p:sp>
      <p:pic>
        <p:nvPicPr>
          <p:cNvPr id="6" name="Picture 5" descr="UA_LGBTQ_bkgrd_200-281.jpg"/>
          <p:cNvPicPr>
            <a:picLocks noChangeAspect="1"/>
          </p:cNvPicPr>
          <p:nvPr/>
        </p:nvPicPr>
        <p:blipFill>
          <a:blip r:embed="rId3" cstate="print"/>
          <a:stretch>
            <a:fillRect/>
          </a:stretch>
        </p:blipFill>
        <p:spPr>
          <a:xfrm>
            <a:off x="2667000" y="5715000"/>
            <a:ext cx="3758422" cy="734158"/>
          </a:xfrm>
          <a:prstGeom prst="rect">
            <a:avLst/>
          </a:prstGeom>
        </p:spPr>
      </p:pic>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458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533400"/>
            <a:ext cx="8077200" cy="6063198"/>
          </a:xfrm>
          <a:prstGeom prst="rect">
            <a:avLst/>
          </a:prstGeom>
        </p:spPr>
        <p:txBody>
          <a:bodyPr wrap="square">
            <a:spAutoFit/>
          </a:bodyPr>
          <a:lstStyle/>
          <a:p>
            <a:pPr algn="r"/>
            <a:r>
              <a:rPr lang="en-US" sz="2800" b="1" dirty="0" smtClean="0">
                <a:solidFill>
                  <a:schemeClr val="bg1"/>
                </a:solidFill>
                <a:cs typeface="Times New Roman" panose="02020603050405020304" pitchFamily="18" charset="0"/>
              </a:rPr>
              <a:t>Next </a:t>
            </a:r>
            <a:r>
              <a:rPr lang="en-US" sz="2800" b="1" dirty="0">
                <a:solidFill>
                  <a:schemeClr val="bg1"/>
                </a:solidFill>
                <a:cs typeface="Times New Roman" panose="02020603050405020304" pitchFamily="18" charset="0"/>
              </a:rPr>
              <a:t>training</a:t>
            </a:r>
            <a:r>
              <a:rPr lang="en-US" sz="2800" b="1" dirty="0" smtClean="0">
                <a:solidFill>
                  <a:schemeClr val="bg1"/>
                </a:solidFill>
                <a:cs typeface="Times New Roman" panose="02020603050405020304" pitchFamily="18" charset="0"/>
              </a:rPr>
              <a:t>: </a:t>
            </a:r>
            <a:br>
              <a:rPr lang="en-US" sz="2800" b="1" dirty="0" smtClean="0">
                <a:solidFill>
                  <a:schemeClr val="bg1"/>
                </a:solidFill>
                <a:cs typeface="Times New Roman" panose="02020603050405020304" pitchFamily="18" charset="0"/>
              </a:rPr>
            </a:br>
            <a:r>
              <a:rPr lang="en-US" sz="2800" b="1" dirty="0" smtClean="0">
                <a:solidFill>
                  <a:schemeClr val="bg1"/>
                </a:solidFill>
                <a:cs typeface="Times New Roman" panose="02020603050405020304" pitchFamily="18" charset="0"/>
              </a:rPr>
              <a:t>Saturday February 22, 2014</a:t>
            </a:r>
            <a:br>
              <a:rPr lang="en-US" sz="2800" b="1" dirty="0" smtClean="0">
                <a:solidFill>
                  <a:schemeClr val="bg1"/>
                </a:solidFill>
                <a:cs typeface="Times New Roman" panose="02020603050405020304" pitchFamily="18" charset="0"/>
              </a:rPr>
            </a:br>
            <a:r>
              <a:rPr lang="en-US" sz="2000" dirty="0" err="1" smtClean="0">
                <a:solidFill>
                  <a:schemeClr val="bg1"/>
                </a:solidFill>
                <a:cs typeface="Times New Roman" panose="02020603050405020304" pitchFamily="18" charset="0"/>
              </a:rPr>
              <a:t>Sabino</a:t>
            </a:r>
            <a:r>
              <a:rPr lang="en-US" sz="2000" dirty="0" smtClean="0">
                <a:solidFill>
                  <a:schemeClr val="bg1"/>
                </a:solidFill>
                <a:cs typeface="Times New Roman" panose="02020603050405020304" pitchFamily="18" charset="0"/>
              </a:rPr>
              <a:t> Room , Student Union</a:t>
            </a:r>
            <a:endParaRPr lang="en-US" sz="2000" dirty="0">
              <a:solidFill>
                <a:schemeClr val="bg1"/>
              </a:solidFill>
              <a:cs typeface="Times New Roman" panose="02020603050405020304" pitchFamily="18" charset="0"/>
            </a:endParaRPr>
          </a:p>
          <a:p>
            <a:pPr algn="r"/>
            <a:r>
              <a:rPr lang="en-US" sz="2000" b="1" dirty="0" smtClean="0">
                <a:solidFill>
                  <a:schemeClr val="bg1"/>
                </a:solidFill>
                <a:cs typeface="Times New Roman" panose="02020603050405020304" pitchFamily="18" charset="0"/>
              </a:rPr>
              <a:t>11:00am-1:30pm</a:t>
            </a:r>
            <a:r>
              <a:rPr lang="en-US" sz="2000" b="1" dirty="0">
                <a:solidFill>
                  <a:schemeClr val="bg1"/>
                </a:solidFill>
                <a:cs typeface="Times New Roman" panose="02020603050405020304" pitchFamily="18" charset="0"/>
              </a:rPr>
              <a:t>, General Education Training</a:t>
            </a:r>
          </a:p>
          <a:p>
            <a:pPr algn="r"/>
            <a:r>
              <a:rPr lang="en-US" sz="2000" b="1" dirty="0" smtClean="0">
                <a:solidFill>
                  <a:schemeClr val="bg1"/>
                </a:solidFill>
                <a:cs typeface="Times New Roman" panose="02020603050405020304" pitchFamily="18" charset="0"/>
              </a:rPr>
              <a:t>2:00pm-4:00pm</a:t>
            </a:r>
            <a:r>
              <a:rPr lang="en-US" sz="2000" b="1" dirty="0">
                <a:solidFill>
                  <a:schemeClr val="bg1"/>
                </a:solidFill>
                <a:cs typeface="Times New Roman" panose="02020603050405020304" pitchFamily="18" charset="0"/>
              </a:rPr>
              <a:t>, Ally Development </a:t>
            </a:r>
            <a:r>
              <a:rPr lang="en-US" sz="2000" b="1" dirty="0" smtClean="0">
                <a:solidFill>
                  <a:schemeClr val="bg1"/>
                </a:solidFill>
                <a:cs typeface="Times New Roman" panose="02020603050405020304" pitchFamily="18" charset="0"/>
              </a:rPr>
              <a:t>Training</a:t>
            </a:r>
            <a:br>
              <a:rPr lang="en-US" sz="2000" b="1" dirty="0" smtClean="0">
                <a:solidFill>
                  <a:schemeClr val="bg1"/>
                </a:solidFill>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Register </a:t>
            </a:r>
            <a:r>
              <a:rPr lang="en-US" dirty="0">
                <a:solidFill>
                  <a:schemeClr val="bg1"/>
                </a:solidFill>
                <a:latin typeface="Times New Roman" panose="02020603050405020304" pitchFamily="18" charset="0"/>
                <a:cs typeface="Times New Roman" panose="02020603050405020304" pitchFamily="18" charset="0"/>
              </a:rPr>
              <a:t>online at UA LGBTQ Affairs </a:t>
            </a:r>
            <a:r>
              <a:rPr lang="en-US" dirty="0" smtClean="0">
                <a:solidFill>
                  <a:schemeClr val="bg1"/>
                </a:solidFill>
                <a:latin typeface="Times New Roman" panose="02020603050405020304" pitchFamily="18" charset="0"/>
                <a:cs typeface="Times New Roman" panose="02020603050405020304" pitchFamily="18" charset="0"/>
              </a:rPr>
              <a:t>website</a:t>
            </a:r>
            <a:endParaRPr lang="en-US" sz="1600" b="1" dirty="0" smtClean="0">
              <a:solidFill>
                <a:schemeClr val="bg1"/>
              </a:solidFill>
              <a:latin typeface="Times New Roman" panose="02020603050405020304" pitchFamily="18" charset="0"/>
              <a:cs typeface="Times New Roman" panose="02020603050405020304" pitchFamily="18" charset="0"/>
            </a:endParaRPr>
          </a:p>
          <a:p>
            <a:endParaRPr lang="en-US" sz="1600" b="1"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Campus-wide </a:t>
            </a:r>
            <a:r>
              <a:rPr lang="en-US" sz="2000" dirty="0">
                <a:latin typeface="Times New Roman" panose="02020603050405020304" pitchFamily="18" charset="0"/>
                <a:cs typeface="Times New Roman" panose="02020603050405020304" pitchFamily="18" charset="0"/>
              </a:rPr>
              <a:t>program committed to making </a:t>
            </a:r>
            <a:r>
              <a:rPr lang="en-US" sz="2000" dirty="0" smtClean="0">
                <a:latin typeface="Times New Roman" panose="02020603050405020304" pitchFamily="18" charset="0"/>
                <a:cs typeface="Times New Roman" panose="02020603050405020304" pitchFamily="18" charset="0"/>
              </a:rPr>
              <a:t>UA a </a:t>
            </a:r>
            <a:r>
              <a:rPr lang="en-US" sz="2000" dirty="0">
                <a:latin typeface="Times New Roman" panose="02020603050405020304" pitchFamily="18" charset="0"/>
                <a:cs typeface="Times New Roman" panose="02020603050405020304" pitchFamily="18" charset="0"/>
              </a:rPr>
              <a:t>safer, more welcoming, and inclusive environment for LGBTQ </a:t>
            </a:r>
            <a:r>
              <a:rPr lang="en-US" sz="2000" dirty="0" smtClean="0">
                <a:latin typeface="Times New Roman" panose="02020603050405020304" pitchFamily="18" charset="0"/>
                <a:cs typeface="Times New Roman" panose="02020603050405020304" pitchFamily="18" charset="0"/>
              </a:rPr>
              <a:t>people</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complete Safe Zone </a:t>
            </a:r>
            <a:r>
              <a:rPr lang="en-US" sz="2000" dirty="0" smtClean="0">
                <a:latin typeface="Times New Roman" panose="02020603050405020304" pitchFamily="18" charset="0"/>
                <a:cs typeface="Times New Roman" panose="02020603050405020304" pitchFamily="18" charset="0"/>
              </a:rPr>
              <a:t>training </a:t>
            </a:r>
            <a:r>
              <a:rPr lang="en-US" sz="2000" dirty="0">
                <a:latin typeface="Times New Roman" panose="02020603050405020304" pitchFamily="18" charset="0"/>
                <a:cs typeface="Times New Roman" panose="02020603050405020304" pitchFamily="18" charset="0"/>
              </a:rPr>
              <a:t>consists of two </a:t>
            </a:r>
            <a:r>
              <a:rPr lang="en-US" sz="2000" dirty="0" smtClean="0">
                <a:latin typeface="Times New Roman" panose="02020603050405020304" pitchFamily="18" charset="0"/>
                <a:cs typeface="Times New Roman" panose="02020603050405020304" pitchFamily="18" charset="0"/>
              </a:rPr>
              <a:t>sessions, </a:t>
            </a:r>
            <a:r>
              <a:rPr lang="en-US" sz="2000" dirty="0">
                <a:latin typeface="Times New Roman" panose="02020603050405020304" pitchFamily="18" charset="0"/>
                <a:cs typeface="Times New Roman" panose="02020603050405020304" pitchFamily="18" charset="0"/>
              </a:rPr>
              <a:t>including a General Education and an Ally Development </a:t>
            </a:r>
            <a:r>
              <a:rPr lang="en-US" sz="2000" dirty="0" smtClean="0">
                <a:latin typeface="Times New Roman" panose="02020603050405020304" pitchFamily="18" charset="0"/>
                <a:cs typeface="Times New Roman" panose="02020603050405020304" pitchFamily="18" charset="0"/>
              </a:rPr>
              <a:t>workshop</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Participants receive a Safe Zone placard to display indicating support and nurturance for LGBTQ students, staff, and faculty on our </a:t>
            </a:r>
            <a:r>
              <a:rPr lang="en-US" sz="2000" dirty="0" smtClean="0">
                <a:latin typeface="Times New Roman" panose="02020603050405020304" pitchFamily="18" charset="0"/>
                <a:cs typeface="Times New Roman" panose="02020603050405020304" pitchFamily="18" charset="0"/>
              </a:rPr>
              <a:t>campus</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 also provide speakers, panels, and lecturers upon request</a:t>
            </a:r>
            <a:endParaRPr lang="en-US" sz="2000" b="1" dirty="0">
              <a:latin typeface="Times New Roman" panose="02020603050405020304" pitchFamily="18" charset="0"/>
              <a:cs typeface="Times New Roman" panose="02020603050405020304" pitchFamily="18" charset="0"/>
            </a:endParaRPr>
          </a:p>
        </p:txBody>
      </p:sp>
      <p:pic>
        <p:nvPicPr>
          <p:cNvPr id="2" name="Picture 2" descr="http://deanofstudents.arizona.edu/LGBTQaffairs/sites/deanofstudents.arizona.edu.LGBTQaffairs/files/images/Safe%20Zone%20Logo%20Updated%202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283085"/>
            <a:ext cx="2421921" cy="27366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3969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6781800" cy="704088"/>
          </a:xfrm>
        </p:spPr>
        <p:txBody>
          <a:bodyPr>
            <a:normAutofit fontScale="90000"/>
          </a:bodyPr>
          <a:lstStyle/>
          <a:p>
            <a:r>
              <a:rPr lang="en-US" dirty="0" smtClean="0"/>
              <a:t>Impact of Safe Zone Program</a:t>
            </a:r>
            <a:endParaRPr lang="en-US" dirty="0"/>
          </a:p>
        </p:txBody>
      </p:sp>
      <p:sp>
        <p:nvSpPr>
          <p:cNvPr id="3" name="Content Placeholder 2"/>
          <p:cNvSpPr>
            <a:spLocks noGrp="1"/>
          </p:cNvSpPr>
          <p:nvPr>
            <p:ph idx="1"/>
          </p:nvPr>
        </p:nvSpPr>
        <p:spPr>
          <a:xfrm>
            <a:off x="457200" y="1905000"/>
            <a:ext cx="8229600" cy="4953000"/>
          </a:xfrm>
        </p:spPr>
        <p:txBody>
          <a:bodyPr>
            <a:normAutofit fontScale="92500"/>
          </a:bodyPr>
          <a:lstStyle/>
          <a:p>
            <a:pPr marL="274320" lvl="1" indent="-274320">
              <a:buClr>
                <a:schemeClr val="accent3"/>
              </a:buClr>
              <a:buSzPct val="95000"/>
            </a:pPr>
            <a:r>
              <a:rPr lang="en-US" dirty="0" smtClean="0"/>
              <a:t>I have a Safe Zone placard on my wall, and in my position working and mentoring students I have had clear and open communication with LGBTQ students regarding their personal struggles and relationships. I think the placard was the key that let the students know they could open up to me about all of the challenges they were facing in their lives.</a:t>
            </a:r>
            <a:endParaRPr lang="en-US" sz="2000" dirty="0" smtClean="0"/>
          </a:p>
          <a:p>
            <a:pPr algn="r">
              <a:buNone/>
            </a:pPr>
            <a:r>
              <a:rPr lang="en-US" sz="2200" dirty="0" smtClean="0"/>
              <a:t>-UA Staff, from Impact of Safe Zone Survey, spring 2011</a:t>
            </a:r>
          </a:p>
          <a:p>
            <a:endParaRPr lang="en-US" sz="1600" dirty="0" smtClean="0"/>
          </a:p>
          <a:p>
            <a:r>
              <a:rPr lang="en-US" sz="2400" dirty="0" smtClean="0"/>
              <a:t>I consider the UA Safe Zone workshops to be the best, most directly applicable workshops I have ever attended on the UA campus. LGBTQ leadership is outstanding here at the U, and a source of great pride for me and many of my classmates.</a:t>
            </a:r>
          </a:p>
          <a:p>
            <a:pPr algn="r">
              <a:buNone/>
            </a:pPr>
            <a:r>
              <a:rPr lang="en-US" sz="2000" dirty="0" smtClean="0"/>
              <a:t>-UA Student, from Impact of Safe Zone Survey, spring 2011</a:t>
            </a:r>
            <a:endParaRPr lang="en-US" sz="2000" dirty="0"/>
          </a:p>
        </p:txBody>
      </p:sp>
      <p:pic>
        <p:nvPicPr>
          <p:cNvPr id="4" name="Picture 3" descr="Safe Zone Logo Updated 2011.JPG"/>
          <p:cNvPicPr>
            <a:picLocks noChangeAspect="1"/>
          </p:cNvPicPr>
          <p:nvPr/>
        </p:nvPicPr>
        <p:blipFill>
          <a:blip r:embed="rId3" cstate="print"/>
          <a:stretch>
            <a:fillRect/>
          </a:stretch>
        </p:blipFill>
        <p:spPr>
          <a:xfrm>
            <a:off x="152400" y="152400"/>
            <a:ext cx="1348668" cy="152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ctrTitle"/>
          </p:nvPr>
        </p:nvSpPr>
        <p:spPr>
          <a:xfrm>
            <a:off x="381000" y="3886200"/>
            <a:ext cx="8305800" cy="533400"/>
          </a:xfrm>
        </p:spPr>
        <p:txBody>
          <a:bodyPr>
            <a:normAutofit fontScale="90000"/>
          </a:bodyPr>
          <a:lstStyle/>
          <a:p>
            <a:pPr algn="ctr" eaLnBrk="1" hangingPunct="1"/>
            <a:r>
              <a:rPr lang="en-US" sz="6000" b="1" dirty="0" smtClean="0"/>
              <a:t/>
            </a:r>
            <a:br>
              <a:rPr lang="en-US" sz="6000" b="1" dirty="0" smtClean="0"/>
            </a:br>
            <a:r>
              <a:rPr lang="en-US" sz="6000" dirty="0" smtClean="0"/>
              <a:t/>
            </a:r>
            <a:br>
              <a:rPr lang="en-US" sz="6000" dirty="0" smtClean="0"/>
            </a:br>
            <a:r>
              <a:rPr lang="en-US" sz="6000" dirty="0" smtClean="0"/>
              <a:t/>
            </a:r>
            <a:br>
              <a:rPr lang="en-US" sz="6000" dirty="0" smtClean="0"/>
            </a:br>
            <a:r>
              <a:rPr lang="en-US" sz="6000" dirty="0" smtClean="0"/>
              <a:t/>
            </a:r>
            <a:br>
              <a:rPr lang="en-US" sz="6000" dirty="0" smtClean="0"/>
            </a:br>
            <a:r>
              <a:rPr lang="en-US" sz="6000" dirty="0" smtClean="0"/>
              <a:t/>
            </a:r>
            <a:br>
              <a:rPr lang="en-US" sz="6000" dirty="0" smtClean="0"/>
            </a:br>
            <a:r>
              <a:rPr lang="en-US" sz="6000" b="1" dirty="0" smtClean="0">
                <a:solidFill>
                  <a:schemeClr val="bg2">
                    <a:lumMod val="50000"/>
                  </a:schemeClr>
                </a:solidFill>
              </a:rPr>
              <a:t>Best ways Advisors can Support LGBTQ Students</a:t>
            </a:r>
            <a:r>
              <a:rPr lang="en-US" sz="2000" b="1" dirty="0" smtClean="0">
                <a:solidFill>
                  <a:schemeClr val="bg2">
                    <a:lumMod val="50000"/>
                  </a:schemeClr>
                </a:solidFill>
                <a:latin typeface="Arial" charset="0"/>
              </a:rPr>
              <a:t/>
            </a:r>
            <a:br>
              <a:rPr lang="en-US" sz="2000" b="1" dirty="0" smtClean="0">
                <a:solidFill>
                  <a:schemeClr val="bg2">
                    <a:lumMod val="50000"/>
                  </a:schemeClr>
                </a:solidFill>
                <a:latin typeface="Arial" charset="0"/>
              </a:rPr>
            </a:br>
            <a:r>
              <a:rPr lang="en-US" sz="2000" dirty="0" smtClean="0">
                <a:solidFill>
                  <a:schemeClr val="bg1"/>
                </a:solidFill>
              </a:rPr>
              <a:t/>
            </a:r>
            <a:br>
              <a:rPr lang="en-US" sz="2000" dirty="0" smtClean="0">
                <a:solidFill>
                  <a:schemeClr val="bg1"/>
                </a:solidFill>
              </a:rPr>
            </a:br>
            <a:endParaRPr lang="en-US" sz="2000" b="1" dirty="0" smtClean="0">
              <a:solidFill>
                <a:schemeClr val="bg1"/>
              </a:solidFill>
              <a:latin typeface="Arial" charset="0"/>
            </a:endParaRPr>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447800" y="1671966"/>
            <a:ext cx="6248400" cy="5570756"/>
          </a:xfrm>
          <a:prstGeom prst="rect">
            <a:avLst/>
          </a:prstGeom>
          <a:solidFill>
            <a:schemeClr val="bg1"/>
          </a:solidFill>
          <a:ln w="9525">
            <a:noFill/>
            <a:miter lim="800000"/>
            <a:headEnd/>
            <a:tailEnd/>
          </a:ln>
          <a:effectLst/>
        </p:spPr>
        <p:txBody>
          <a:bodyPr wrap="square" lIns="0" tIns="0" rIns="0" bIns="0" anchor="ctr">
            <a:spAutoFit/>
          </a:bodyPr>
          <a:lstStyle/>
          <a:p>
            <a:r>
              <a:rPr lang="en-US" sz="2800" b="1" dirty="0" smtClean="0">
                <a:solidFill>
                  <a:schemeClr val="bg2">
                    <a:lumMod val="25000"/>
                  </a:schemeClr>
                </a:solidFill>
                <a:latin typeface="Times New Roman" pitchFamily="18" charset="0"/>
                <a:cs typeface="Times New Roman" pitchFamily="18" charset="0"/>
              </a:rPr>
              <a:t>1. Educate Yourself</a:t>
            </a:r>
          </a:p>
          <a:p>
            <a:pPr lvl="1">
              <a:buFont typeface="Arial" pitchFamily="34" charset="0"/>
              <a:buChar char="•"/>
            </a:pPr>
            <a:r>
              <a:rPr lang="en-US" dirty="0" smtClean="0">
                <a:latin typeface="Times New Roman" pitchFamily="18" charset="0"/>
                <a:cs typeface="Times New Roman" pitchFamily="18" charset="0"/>
              </a:rPr>
              <a:t>  Know general terms &amp; learn about LGBTQ issues in your field</a:t>
            </a:r>
          </a:p>
          <a:p>
            <a:pPr lvl="1">
              <a:buFont typeface="Arial" pitchFamily="34" charset="0"/>
              <a:buChar char="•"/>
            </a:pPr>
            <a:r>
              <a:rPr lang="en-US" dirty="0" smtClean="0">
                <a:latin typeface="Times New Roman" pitchFamily="18" charset="0"/>
                <a:cs typeface="Times New Roman" pitchFamily="18" charset="0"/>
              </a:rPr>
              <a:t>  Don’t rely on students to educate you, do the work yourself</a:t>
            </a:r>
          </a:p>
          <a:p>
            <a:pPr lvl="1">
              <a:buFont typeface="Arial" pitchFamily="34" charset="0"/>
              <a:buChar char="•"/>
            </a:pPr>
            <a:r>
              <a:rPr lang="en-US" dirty="0" smtClean="0">
                <a:latin typeface="Times New Roman" pitchFamily="18" charset="0"/>
                <a:cs typeface="Times New Roman" pitchFamily="18" charset="0"/>
              </a:rPr>
              <a:t>  Take advantage of Safe Zone Trainings</a:t>
            </a:r>
          </a:p>
          <a:p>
            <a:pPr lvl="1">
              <a:buFont typeface="Arial" pitchFamily="34" charset="0"/>
              <a:buChar char="•"/>
            </a:pPr>
            <a:r>
              <a:rPr lang="en-US" dirty="0" smtClean="0">
                <a:latin typeface="Times New Roman" pitchFamily="18" charset="0"/>
                <a:cs typeface="Times New Roman" pitchFamily="18" charset="0"/>
              </a:rPr>
              <a:t>  Break down your own biases &amp; recognize your privileges</a:t>
            </a:r>
          </a:p>
          <a:p>
            <a:pPr lvl="1"/>
            <a:endParaRPr lang="en-US" dirty="0" smtClean="0">
              <a:solidFill>
                <a:schemeClr val="bg2">
                  <a:lumMod val="25000"/>
                </a:schemeClr>
              </a:solidFill>
              <a:latin typeface="Times New Roman" pitchFamily="18" charset="0"/>
              <a:cs typeface="Times New Roman" pitchFamily="18" charset="0"/>
            </a:endParaRPr>
          </a:p>
          <a:p>
            <a:pPr lvl="0"/>
            <a:r>
              <a:rPr lang="en-US" sz="2800" b="1" dirty="0" smtClean="0">
                <a:solidFill>
                  <a:schemeClr val="bg2">
                    <a:lumMod val="25000"/>
                  </a:schemeClr>
                </a:solidFill>
                <a:latin typeface="Times New Roman" pitchFamily="18" charset="0"/>
                <a:cs typeface="Times New Roman" pitchFamily="18" charset="0"/>
              </a:rPr>
              <a:t>2. Be a Visible Source of Support</a:t>
            </a:r>
          </a:p>
          <a:p>
            <a:pPr lvl="1">
              <a:buFont typeface="Arial" pitchFamily="34" charset="0"/>
              <a:buChar char="•"/>
            </a:pPr>
            <a:r>
              <a:rPr lang="en-US" dirty="0" smtClean="0">
                <a:solidFill>
                  <a:sysClr val="windowText" lastClr="000000"/>
                </a:solidFill>
                <a:latin typeface="Times New Roman" pitchFamily="18" charset="0"/>
                <a:cs typeface="Times New Roman" pitchFamily="18" charset="0"/>
              </a:rPr>
              <a:t> Include LGBTQ themed flyers, posters and publications in       your office</a:t>
            </a:r>
            <a:r>
              <a:rPr lang="en-US" dirty="0" smtClean="0">
                <a:latin typeface="Times New Roman" pitchFamily="18" charset="0"/>
                <a:cs typeface="Times New Roman" pitchFamily="18" charset="0"/>
              </a:rPr>
              <a:t>  </a:t>
            </a:r>
          </a:p>
          <a:p>
            <a:pPr lvl="1">
              <a:buFont typeface="Arial" pitchFamily="34" charset="0"/>
              <a:buChar char="•"/>
            </a:pPr>
            <a:r>
              <a:rPr lang="en-US" dirty="0" smtClean="0">
                <a:latin typeface="Times New Roman" pitchFamily="18" charset="0"/>
                <a:cs typeface="Times New Roman" pitchFamily="18" charset="0"/>
              </a:rPr>
              <a:t> Display your support (Safe Zone Sign)</a:t>
            </a:r>
          </a:p>
          <a:p>
            <a:pPr lvl="1"/>
            <a:endParaRPr lang="en-US" dirty="0" smtClean="0">
              <a:solidFill>
                <a:schemeClr val="bg2">
                  <a:lumMod val="25000"/>
                </a:schemeClr>
              </a:solidFill>
              <a:latin typeface="Times New Roman" pitchFamily="18" charset="0"/>
              <a:cs typeface="Times New Roman" pitchFamily="18" charset="0"/>
            </a:endParaRPr>
          </a:p>
          <a:p>
            <a:pPr lvl="0"/>
            <a:r>
              <a:rPr lang="en-US" sz="2800" b="1" dirty="0" smtClean="0">
                <a:solidFill>
                  <a:schemeClr val="bg2">
                    <a:lumMod val="25000"/>
                  </a:schemeClr>
                </a:solidFill>
                <a:latin typeface="Times New Roman" pitchFamily="18" charset="0"/>
                <a:cs typeface="Times New Roman" pitchFamily="18" charset="0"/>
              </a:rPr>
              <a:t>3. Don’t Make Assumptions</a:t>
            </a:r>
          </a:p>
          <a:p>
            <a:pPr lvl="1">
              <a:buFont typeface="Arial" pitchFamily="34" charset="0"/>
              <a:buChar char="•"/>
            </a:pPr>
            <a:r>
              <a:rPr lang="en-US" dirty="0" smtClean="0">
                <a:solidFill>
                  <a:sysClr val="windowText" lastClr="000000"/>
                </a:solidFill>
                <a:latin typeface="Times New Roman" pitchFamily="18" charset="0"/>
                <a:cs typeface="Times New Roman" pitchFamily="18" charset="0"/>
              </a:rPr>
              <a:t>  Don’t assume a student is heterosexual</a:t>
            </a:r>
          </a:p>
          <a:p>
            <a:pPr lvl="1">
              <a:buFont typeface="Arial" pitchFamily="34" charset="0"/>
              <a:buChar char="•"/>
            </a:pPr>
            <a:r>
              <a:rPr lang="en-US" dirty="0" smtClean="0">
                <a:solidFill>
                  <a:sysClr val="windowText" lastClr="000000"/>
                </a:solidFill>
                <a:latin typeface="Times New Roman" pitchFamily="18" charset="0"/>
                <a:cs typeface="Times New Roman" pitchFamily="18" charset="0"/>
              </a:rPr>
              <a:t>  Remember that you only know someone’s sexual orientation or gender identity if they tell you what it is</a:t>
            </a:r>
          </a:p>
          <a:p>
            <a:pPr lvl="1"/>
            <a:endParaRPr lang="en-US" dirty="0" smtClean="0">
              <a:solidFill>
                <a:srgbClr val="7030A0"/>
              </a:solidFill>
              <a:latin typeface="Times New Roman" pitchFamily="18" charset="0"/>
              <a:cs typeface="Times New Roman" pitchFamily="18" charset="0"/>
            </a:endParaRPr>
          </a:p>
          <a:p>
            <a:pPr lvl="1">
              <a:buFont typeface="Arial" pitchFamily="34" charset="0"/>
              <a:buChar char="•"/>
            </a:pPr>
            <a:endParaRPr lang="en-US" dirty="0" smtClean="0">
              <a:latin typeface="Times New Roman" pitchFamily="18" charset="0"/>
              <a:cs typeface="Times New Roman" pitchFamily="18" charset="0"/>
            </a:endParaRPr>
          </a:p>
          <a:p>
            <a:pPr lvl="1"/>
            <a:endParaRPr lang="en-US" sz="800" dirty="0" smtClean="0">
              <a:solidFill>
                <a:srgbClr val="7030A0"/>
              </a:solidFill>
              <a:latin typeface="Times New Roman" pitchFamily="18" charset="0"/>
              <a:cs typeface="Times New Roman" pitchFamily="18" charset="0"/>
            </a:endParaRPr>
          </a:p>
        </p:txBody>
      </p:sp>
      <p:sp>
        <p:nvSpPr>
          <p:cNvPr id="4" name="Rectangle 3"/>
          <p:cNvSpPr/>
          <p:nvPr/>
        </p:nvSpPr>
        <p:spPr>
          <a:xfrm>
            <a:off x="596724" y="914400"/>
            <a:ext cx="8547276" cy="584775"/>
          </a:xfrm>
          <a:prstGeom prst="rect">
            <a:avLst/>
          </a:prstGeom>
        </p:spPr>
        <p:txBody>
          <a:bodyPr wrap="none">
            <a:spAutoFit/>
          </a:bodyPr>
          <a:lstStyle/>
          <a:p>
            <a:r>
              <a:rPr lang="en-US" sz="3200" b="1" dirty="0" smtClean="0">
                <a:solidFill>
                  <a:schemeClr val="bg2">
                    <a:lumMod val="25000"/>
                  </a:schemeClr>
                </a:solidFill>
                <a:latin typeface="Times New Roman" pitchFamily="18" charset="0"/>
                <a:cs typeface="Times New Roman" pitchFamily="18" charset="0"/>
              </a:rPr>
              <a:t>Top 5 Ways You Can Support LGBTQ Students</a:t>
            </a:r>
          </a:p>
        </p:txBody>
      </p:sp>
    </p:spTree>
    <p:extLst>
      <p:ext uri="{BB962C8B-B14F-4D97-AF65-F5344CB8AC3E}">
        <p14:creationId xmlns="" xmlns:p14="http://schemas.microsoft.com/office/powerpoint/2010/main" val="25241637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600200" y="1766501"/>
            <a:ext cx="6248400" cy="4862870"/>
          </a:xfrm>
          <a:prstGeom prst="rect">
            <a:avLst/>
          </a:prstGeom>
          <a:solidFill>
            <a:schemeClr val="bg1"/>
          </a:solidFill>
          <a:ln w="9525">
            <a:noFill/>
            <a:miter lim="800000"/>
            <a:headEnd/>
            <a:tailEnd/>
          </a:ln>
          <a:effectLst/>
        </p:spPr>
        <p:txBody>
          <a:bodyPr wrap="square" lIns="0" tIns="0" rIns="0" bIns="0" anchor="ctr">
            <a:spAutoFit/>
          </a:bodyPr>
          <a:lstStyle/>
          <a:p>
            <a:pPr lvl="1"/>
            <a:endParaRPr lang="en-US" dirty="0" smtClean="0">
              <a:solidFill>
                <a:srgbClr val="7030A0"/>
              </a:solidFill>
              <a:latin typeface="Times New Roman" pitchFamily="18" charset="0"/>
              <a:cs typeface="Times New Roman" pitchFamily="18" charset="0"/>
            </a:endParaRPr>
          </a:p>
          <a:p>
            <a:pPr lvl="0"/>
            <a:r>
              <a:rPr lang="en-US" sz="2800" b="1" dirty="0" smtClean="0">
                <a:solidFill>
                  <a:schemeClr val="bg2">
                    <a:lumMod val="25000"/>
                  </a:schemeClr>
                </a:solidFill>
                <a:latin typeface="Times New Roman" pitchFamily="18" charset="0"/>
                <a:cs typeface="Times New Roman" pitchFamily="18" charset="0"/>
              </a:rPr>
              <a:t>4. Be Inclusive in Language &amp; Practice</a:t>
            </a:r>
          </a:p>
          <a:p>
            <a:pPr lvl="1">
              <a:buFont typeface="Arial" pitchFamily="34" charset="0"/>
              <a:buChar char="•"/>
            </a:pPr>
            <a:r>
              <a:rPr lang="en-US" dirty="0" smtClean="0">
                <a:latin typeface="Times New Roman" pitchFamily="18" charset="0"/>
                <a:cs typeface="Times New Roman" pitchFamily="18" charset="0"/>
              </a:rPr>
              <a:t>  Use gender-neutral terms (i.e. partner or significant other rather than gender specific terms like girlfriend or boyfriend)</a:t>
            </a:r>
          </a:p>
          <a:p>
            <a:pPr lvl="1">
              <a:buFont typeface="Arial" pitchFamily="34" charset="0"/>
              <a:buChar char="•"/>
            </a:pPr>
            <a:r>
              <a:rPr lang="en-US" dirty="0" smtClean="0">
                <a:latin typeface="Times New Roman" pitchFamily="18" charset="0"/>
                <a:cs typeface="Times New Roman" pitchFamily="18" charset="0"/>
              </a:rPr>
              <a:t>  Respect preferred pronouns  </a:t>
            </a:r>
          </a:p>
          <a:p>
            <a:pPr lvl="1">
              <a:buFont typeface="Arial" pitchFamily="34" charset="0"/>
              <a:buChar char="•"/>
            </a:pPr>
            <a:r>
              <a:rPr lang="en-US" dirty="0" smtClean="0">
                <a:latin typeface="Times New Roman" pitchFamily="18" charset="0"/>
                <a:cs typeface="Times New Roman" pitchFamily="18" charset="0"/>
              </a:rPr>
              <a:t>  Use LGBTQ instead of "homosexual”</a:t>
            </a:r>
          </a:p>
          <a:p>
            <a:pPr lvl="1">
              <a:buFont typeface="Arial" pitchFamily="34" charset="0"/>
              <a:buChar char="•"/>
            </a:pPr>
            <a:r>
              <a:rPr lang="en-US" dirty="0" smtClean="0">
                <a:latin typeface="Times New Roman" pitchFamily="18" charset="0"/>
                <a:cs typeface="Times New Roman" pitchFamily="18" charset="0"/>
              </a:rPr>
              <a:t>  Don’t let tension around sexual orientation/gender identity continue to be unaddressed because you’re not sure what to do. </a:t>
            </a:r>
          </a:p>
          <a:p>
            <a:pPr lvl="1">
              <a:buFont typeface="Arial" pitchFamily="34" charset="0"/>
              <a:buChar char="•"/>
            </a:pPr>
            <a:endParaRPr lang="en-US" dirty="0" smtClean="0">
              <a:solidFill>
                <a:schemeClr val="bg2">
                  <a:lumMod val="25000"/>
                </a:schemeClr>
              </a:solidFill>
              <a:latin typeface="Times New Roman" pitchFamily="18" charset="0"/>
              <a:cs typeface="Times New Roman" pitchFamily="18" charset="0"/>
            </a:endParaRPr>
          </a:p>
          <a:p>
            <a:pPr lvl="0"/>
            <a:r>
              <a:rPr lang="en-US" sz="2800" b="1" dirty="0" smtClean="0">
                <a:solidFill>
                  <a:schemeClr val="bg2">
                    <a:lumMod val="25000"/>
                  </a:schemeClr>
                </a:solidFill>
                <a:latin typeface="Times New Roman" pitchFamily="18" charset="0"/>
                <a:cs typeface="Times New Roman" pitchFamily="18" charset="0"/>
              </a:rPr>
              <a:t>5. Speak Up</a:t>
            </a:r>
          </a:p>
          <a:p>
            <a:pPr lvl="1">
              <a:buFont typeface="Arial" pitchFamily="34" charset="0"/>
              <a:buChar char="•"/>
            </a:pPr>
            <a:r>
              <a:rPr lang="en-US" dirty="0" smtClean="0">
                <a:solidFill>
                  <a:sysClr val="windowText" lastClr="000000"/>
                </a:solidFill>
                <a:latin typeface="Times New Roman" pitchFamily="18" charset="0"/>
                <a:cs typeface="Times New Roman" pitchFamily="18" charset="0"/>
              </a:rPr>
              <a:t> Talk to your students and your colleagues </a:t>
            </a:r>
          </a:p>
          <a:p>
            <a:pPr lvl="1">
              <a:buFont typeface="Arial" pitchFamily="34" charset="0"/>
              <a:buChar char="•"/>
            </a:pPr>
            <a:r>
              <a:rPr lang="en-US" dirty="0" smtClean="0">
                <a:solidFill>
                  <a:sysClr val="windowText" lastClr="000000"/>
                </a:solidFill>
                <a:latin typeface="Times New Roman" pitchFamily="18" charset="0"/>
                <a:cs typeface="Times New Roman" pitchFamily="18" charset="0"/>
              </a:rPr>
              <a:t> Support other allies</a:t>
            </a:r>
          </a:p>
          <a:p>
            <a:pPr lvl="1">
              <a:buFont typeface="Arial" pitchFamily="34" charset="0"/>
              <a:buChar char="•"/>
            </a:pPr>
            <a:r>
              <a:rPr lang="en-US" dirty="0" smtClean="0">
                <a:latin typeface="Times New Roman" pitchFamily="18" charset="0"/>
                <a:cs typeface="Times New Roman" pitchFamily="18" charset="0"/>
              </a:rPr>
              <a:t>  </a:t>
            </a:r>
            <a:r>
              <a:rPr lang="en-US" dirty="0" smtClean="0">
                <a:solidFill>
                  <a:sysClr val="windowText" lastClr="000000"/>
                </a:solidFill>
                <a:latin typeface="Times New Roman" pitchFamily="18" charset="0"/>
                <a:cs typeface="Times New Roman" pitchFamily="18" charset="0"/>
              </a:rPr>
              <a:t>Confront comments that are heterosexist or gender identity biased</a:t>
            </a:r>
          </a:p>
          <a:p>
            <a:pPr lvl="1">
              <a:buFont typeface="Arial" pitchFamily="34" charset="0"/>
              <a:buChar char="•"/>
            </a:pPr>
            <a:endParaRPr lang="en-US" dirty="0" smtClean="0">
              <a:solidFill>
                <a:sysClr val="windowText" lastClr="000000"/>
              </a:solidFill>
              <a:latin typeface="Times New Roman" pitchFamily="18" charset="0"/>
              <a:cs typeface="Times New Roman" pitchFamily="18" charset="0"/>
            </a:endParaRPr>
          </a:p>
          <a:p>
            <a:pPr lvl="1">
              <a:buFont typeface="Arial" pitchFamily="34" charset="0"/>
              <a:buChar char="•"/>
            </a:pPr>
            <a:endParaRPr lang="en-US" dirty="0" smtClean="0">
              <a:latin typeface="Times New Roman" pitchFamily="18" charset="0"/>
              <a:cs typeface="Times New Roman" pitchFamily="18" charset="0"/>
            </a:endParaRPr>
          </a:p>
          <a:p>
            <a:pPr lvl="1"/>
            <a:endParaRPr lang="en-US" sz="800" dirty="0" smtClean="0">
              <a:solidFill>
                <a:srgbClr val="7030A0"/>
              </a:solidFill>
              <a:latin typeface="Times New Roman" pitchFamily="18" charset="0"/>
              <a:cs typeface="Times New Roman" pitchFamily="18" charset="0"/>
            </a:endParaRPr>
          </a:p>
        </p:txBody>
      </p:sp>
      <p:sp>
        <p:nvSpPr>
          <p:cNvPr id="4" name="Rectangle 3"/>
          <p:cNvSpPr/>
          <p:nvPr/>
        </p:nvSpPr>
        <p:spPr>
          <a:xfrm>
            <a:off x="212837" y="1066800"/>
            <a:ext cx="8547276" cy="584775"/>
          </a:xfrm>
          <a:prstGeom prst="rect">
            <a:avLst/>
          </a:prstGeom>
        </p:spPr>
        <p:txBody>
          <a:bodyPr wrap="none">
            <a:spAutoFit/>
          </a:bodyPr>
          <a:lstStyle/>
          <a:p>
            <a:r>
              <a:rPr lang="en-US" sz="3200" b="1" dirty="0" smtClean="0">
                <a:solidFill>
                  <a:schemeClr val="bg2">
                    <a:lumMod val="25000"/>
                  </a:schemeClr>
                </a:solidFill>
                <a:latin typeface="Times New Roman" pitchFamily="18" charset="0"/>
                <a:cs typeface="Times New Roman" pitchFamily="18" charset="0"/>
              </a:rPr>
              <a:t>Top 5 Ways You Can Support LGBTQ Students</a:t>
            </a:r>
          </a:p>
        </p:txBody>
      </p:sp>
    </p:spTree>
    <p:extLst>
      <p:ext uri="{BB962C8B-B14F-4D97-AF65-F5344CB8AC3E}">
        <p14:creationId xmlns="" xmlns:p14="http://schemas.microsoft.com/office/powerpoint/2010/main" val="25241637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ctrTitle"/>
          </p:nvPr>
        </p:nvSpPr>
        <p:spPr>
          <a:xfrm>
            <a:off x="457200" y="3581400"/>
            <a:ext cx="8305800" cy="1295400"/>
          </a:xfrm>
        </p:spPr>
        <p:txBody>
          <a:bodyPr>
            <a:normAutofit fontScale="90000"/>
          </a:bodyPr>
          <a:lstStyle/>
          <a:p>
            <a:pPr algn="ctr" eaLnBrk="1" hangingPunct="1"/>
            <a:r>
              <a:rPr lang="en-US" sz="6000" b="1" dirty="0" smtClean="0">
                <a:solidFill>
                  <a:schemeClr val="bg2">
                    <a:lumMod val="50000"/>
                  </a:schemeClr>
                </a:solidFill>
              </a:rPr>
              <a:t>How you can </a:t>
            </a:r>
            <a:br>
              <a:rPr lang="en-US" sz="6000" b="1" dirty="0" smtClean="0">
                <a:solidFill>
                  <a:schemeClr val="bg2">
                    <a:lumMod val="50000"/>
                  </a:schemeClr>
                </a:solidFill>
              </a:rPr>
            </a:br>
            <a:r>
              <a:rPr lang="en-US" sz="6000" b="1" dirty="0" smtClean="0">
                <a:solidFill>
                  <a:schemeClr val="bg2">
                    <a:lumMod val="50000"/>
                  </a:schemeClr>
                </a:solidFill>
              </a:rPr>
              <a:t>support our office</a:t>
            </a:r>
            <a:r>
              <a:rPr lang="en-US" sz="2000" b="1" dirty="0" smtClean="0">
                <a:solidFill>
                  <a:schemeClr val="bg1"/>
                </a:solidFill>
                <a:latin typeface="Arial" charset="0"/>
              </a:rPr>
              <a:t/>
            </a:r>
            <a:br>
              <a:rPr lang="en-US" sz="2000" b="1" dirty="0" smtClean="0">
                <a:solidFill>
                  <a:schemeClr val="bg1"/>
                </a:solidFill>
                <a:latin typeface="Arial" charset="0"/>
              </a:rPr>
            </a:br>
            <a:r>
              <a:rPr lang="en-US" sz="2000" dirty="0" smtClean="0">
                <a:solidFill>
                  <a:schemeClr val="bg1"/>
                </a:solidFill>
              </a:rPr>
              <a:t/>
            </a:r>
            <a:br>
              <a:rPr lang="en-US" sz="2000" dirty="0" smtClean="0">
                <a:solidFill>
                  <a:schemeClr val="bg1"/>
                </a:solidFill>
              </a:rPr>
            </a:br>
            <a:r>
              <a:rPr lang="en-US" sz="3100" dirty="0" smtClean="0">
                <a:solidFill>
                  <a:schemeClr val="accent1">
                    <a:lumMod val="50000"/>
                  </a:schemeClr>
                </a:solidFill>
              </a:rPr>
              <a:t>Know you are serving LGBTQ Students</a:t>
            </a:r>
            <a:br>
              <a:rPr lang="en-US" sz="3100" dirty="0" smtClean="0">
                <a:solidFill>
                  <a:schemeClr val="accent1">
                    <a:lumMod val="50000"/>
                  </a:schemeClr>
                </a:solidFill>
              </a:rPr>
            </a:br>
            <a:r>
              <a:rPr lang="en-US" sz="3100" dirty="0" smtClean="0">
                <a:solidFill>
                  <a:schemeClr val="accent1">
                    <a:lumMod val="50000"/>
                  </a:schemeClr>
                </a:solidFill>
              </a:rPr>
              <a:t>Become a Safe Zone</a:t>
            </a:r>
            <a:br>
              <a:rPr lang="en-US" sz="3100" dirty="0" smtClean="0">
                <a:solidFill>
                  <a:schemeClr val="accent1">
                    <a:lumMod val="50000"/>
                  </a:schemeClr>
                </a:solidFill>
              </a:rPr>
            </a:br>
            <a:r>
              <a:rPr lang="en-US" sz="3100" dirty="0" smtClean="0">
                <a:solidFill>
                  <a:schemeClr val="accent1">
                    <a:lumMod val="50000"/>
                  </a:schemeClr>
                </a:solidFill>
              </a:rPr>
              <a:t>Know our Campus Resources</a:t>
            </a:r>
            <a:br>
              <a:rPr lang="en-US" sz="3100" dirty="0" smtClean="0">
                <a:solidFill>
                  <a:schemeClr val="accent1">
                    <a:lumMod val="50000"/>
                  </a:schemeClr>
                </a:solidFill>
              </a:rPr>
            </a:br>
            <a:r>
              <a:rPr lang="en-US" sz="3100" dirty="0" smtClean="0">
                <a:solidFill>
                  <a:schemeClr val="accent1">
                    <a:lumMod val="50000"/>
                  </a:schemeClr>
                </a:solidFill>
              </a:rPr>
              <a:t>Refer Students to our Office</a:t>
            </a:r>
            <a:endParaRPr lang="en-US" sz="3100" b="1" dirty="0" smtClean="0">
              <a:solidFill>
                <a:schemeClr val="accent1">
                  <a:lumMod val="50000"/>
                </a:schemeClr>
              </a:solidFill>
              <a:latin typeface="Arial" charset="0"/>
            </a:endParaRPr>
          </a:p>
        </p:txBody>
      </p:sp>
      <p:pic>
        <p:nvPicPr>
          <p:cNvPr id="6" name="Picture 5" descr="UA_LGBTQ_bkgrd_200-281.jpg"/>
          <p:cNvPicPr>
            <a:picLocks noChangeAspect="1"/>
          </p:cNvPicPr>
          <p:nvPr/>
        </p:nvPicPr>
        <p:blipFill>
          <a:blip r:embed="rId3" cstate="print"/>
          <a:stretch>
            <a:fillRect/>
          </a:stretch>
        </p:blipFill>
        <p:spPr>
          <a:xfrm>
            <a:off x="2667000" y="5715000"/>
            <a:ext cx="3758422" cy="734158"/>
          </a:xfrm>
          <a:prstGeom prst="rect">
            <a:avLst/>
          </a:prstGeom>
        </p:spPr>
      </p:pic>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1905000"/>
            <a:ext cx="5562600" cy="5257800"/>
          </a:xfrm>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solidFill>
                  <a:schemeClr val="accent1">
                    <a:lumMod val="50000"/>
                  </a:schemeClr>
                </a:solidFill>
                <a:latin typeface="Times New Roman" pitchFamily="18" charset="0"/>
                <a:cs typeface="Times New Roman" pitchFamily="18" charset="0"/>
              </a:rPr>
              <a:t>Need Advice?</a:t>
            </a:r>
            <a:br>
              <a:rPr lang="en-US" sz="3600" b="1" dirty="0" smtClean="0">
                <a:solidFill>
                  <a:schemeClr val="accent1">
                    <a:lumMod val="50000"/>
                  </a:schemeClr>
                </a:solidFill>
                <a:latin typeface="Times New Roman" pitchFamily="18" charset="0"/>
                <a:cs typeface="Times New Roman" pitchFamily="18" charset="0"/>
              </a:rPr>
            </a:br>
            <a:r>
              <a:rPr lang="en-US" sz="3600" b="1" dirty="0" smtClean="0">
                <a:solidFill>
                  <a:schemeClr val="accent1">
                    <a:lumMod val="50000"/>
                  </a:schemeClr>
                </a:solidFill>
                <a:latin typeface="Times New Roman" pitchFamily="18" charset="0"/>
                <a:cs typeface="Times New Roman" pitchFamily="18" charset="0"/>
              </a:rPr>
              <a:t>Need to Refer a Student?</a:t>
            </a:r>
            <a:br>
              <a:rPr lang="en-US" sz="3600" b="1" dirty="0" smtClean="0">
                <a:solidFill>
                  <a:schemeClr val="accent1">
                    <a:lumMod val="50000"/>
                  </a:schemeClr>
                </a:solidFill>
                <a:latin typeface="Times New Roman" pitchFamily="18" charset="0"/>
                <a:cs typeface="Times New Roman" pitchFamily="18" charset="0"/>
              </a:rPr>
            </a:br>
            <a:r>
              <a:rPr lang="en-US" sz="3600" b="1" dirty="0" smtClean="0">
                <a:solidFill>
                  <a:schemeClr val="accent1">
                    <a:lumMod val="50000"/>
                  </a:schemeClr>
                </a:solidFill>
                <a:latin typeface="Times New Roman" pitchFamily="18" charset="0"/>
                <a:cs typeface="Times New Roman" pitchFamily="18" charset="0"/>
              </a:rPr>
              <a:t/>
            </a:r>
            <a:br>
              <a:rPr lang="en-US" sz="3600" b="1" dirty="0" smtClean="0">
                <a:solidFill>
                  <a:schemeClr val="accent1">
                    <a:lumMod val="50000"/>
                  </a:schemeClr>
                </a:solidFill>
                <a:latin typeface="Times New Roman" pitchFamily="18" charset="0"/>
                <a:cs typeface="Times New Roman" pitchFamily="18" charset="0"/>
              </a:rPr>
            </a:br>
            <a:r>
              <a:rPr lang="en-US" sz="3200" b="1" dirty="0" smtClean="0">
                <a:solidFill>
                  <a:schemeClr val="accent1">
                    <a:lumMod val="50000"/>
                  </a:schemeClr>
                </a:solidFill>
                <a:latin typeface="Times New Roman" pitchFamily="18" charset="0"/>
                <a:cs typeface="Times New Roman" pitchFamily="18" charset="0"/>
              </a:rPr>
              <a:t>Jennifer Hoefle Olson,</a:t>
            </a:r>
            <a:br>
              <a:rPr lang="en-US" sz="3200" b="1" dirty="0" smtClean="0">
                <a:solidFill>
                  <a:schemeClr val="accent1">
                    <a:lumMod val="50000"/>
                  </a:schemeClr>
                </a:solidFill>
                <a:latin typeface="Times New Roman" pitchFamily="18" charset="0"/>
                <a:cs typeface="Times New Roman" pitchFamily="18" charset="0"/>
              </a:rPr>
            </a:br>
            <a:r>
              <a:rPr lang="en-US" sz="3200" b="1" dirty="0" smtClean="0">
                <a:solidFill>
                  <a:schemeClr val="accent1">
                    <a:lumMod val="50000"/>
                  </a:schemeClr>
                </a:solidFill>
                <a:latin typeface="Times New Roman" pitchFamily="18" charset="0"/>
                <a:cs typeface="Times New Roman" pitchFamily="18" charset="0"/>
              </a:rPr>
              <a:t> Program Director</a:t>
            </a:r>
            <a:br>
              <a:rPr lang="en-US" sz="3200" b="1" dirty="0" smtClean="0">
                <a:solidFill>
                  <a:schemeClr val="accent1">
                    <a:lumMod val="50000"/>
                  </a:schemeClr>
                </a:solidFill>
                <a:latin typeface="Times New Roman" pitchFamily="18" charset="0"/>
                <a:cs typeface="Times New Roman" pitchFamily="18" charset="0"/>
              </a:rPr>
            </a:br>
            <a:r>
              <a:rPr lang="en-US" sz="3200" b="1" dirty="0" smtClean="0">
                <a:solidFill>
                  <a:schemeClr val="accent1">
                    <a:lumMod val="50000"/>
                  </a:schemeClr>
                </a:solidFill>
                <a:latin typeface="Times New Roman" pitchFamily="18" charset="0"/>
                <a:cs typeface="Times New Roman" pitchFamily="18" charset="0"/>
              </a:rPr>
              <a:t/>
            </a:r>
            <a:br>
              <a:rPr lang="en-US" sz="3200" b="1" dirty="0" smtClean="0">
                <a:solidFill>
                  <a:schemeClr val="accent1">
                    <a:lumMod val="50000"/>
                  </a:schemeClr>
                </a:solidFill>
                <a:latin typeface="Times New Roman" pitchFamily="18" charset="0"/>
                <a:cs typeface="Times New Roman" pitchFamily="18" charset="0"/>
              </a:rPr>
            </a:br>
            <a:r>
              <a:rPr lang="en-US" sz="3200" b="1" dirty="0" smtClean="0">
                <a:solidFill>
                  <a:schemeClr val="accent1">
                    <a:lumMod val="50000"/>
                  </a:schemeClr>
                </a:solidFill>
                <a:latin typeface="Times New Roman" pitchFamily="18" charset="0"/>
                <a:cs typeface="Times New Roman" pitchFamily="18" charset="0"/>
              </a:rPr>
              <a:t>jhoefle@email.arizona.edu</a:t>
            </a:r>
            <a:br>
              <a:rPr lang="en-US" sz="3200" b="1" dirty="0" smtClean="0">
                <a:solidFill>
                  <a:schemeClr val="accent1">
                    <a:lumMod val="50000"/>
                  </a:schemeClr>
                </a:solidFill>
                <a:latin typeface="Times New Roman" pitchFamily="18" charset="0"/>
                <a:cs typeface="Times New Roman" pitchFamily="18" charset="0"/>
              </a:rPr>
            </a:br>
            <a:r>
              <a:rPr lang="en-US" sz="3200" b="1" dirty="0" smtClean="0">
                <a:solidFill>
                  <a:schemeClr val="accent1">
                    <a:lumMod val="50000"/>
                  </a:schemeClr>
                </a:solidFill>
                <a:latin typeface="Times New Roman" pitchFamily="18" charset="0"/>
                <a:cs typeface="Times New Roman" pitchFamily="18" charset="0"/>
              </a:rPr>
              <a:t>(520) 626-1996</a:t>
            </a:r>
            <a:br>
              <a:rPr lang="en-US" sz="3200" b="1" dirty="0" smtClean="0">
                <a:solidFill>
                  <a:schemeClr val="accent1">
                    <a:lumMod val="50000"/>
                  </a:schemeClr>
                </a:solidFill>
                <a:latin typeface="Times New Roman" pitchFamily="18" charset="0"/>
                <a:cs typeface="Times New Roman" pitchFamily="18" charset="0"/>
              </a:rPr>
            </a:br>
            <a:r>
              <a:rPr lang="en-US" sz="3600" b="1" dirty="0" smtClean="0">
                <a:solidFill>
                  <a:schemeClr val="accent1">
                    <a:lumMod val="50000"/>
                  </a:schemeClr>
                </a:solidFill>
                <a:latin typeface="Times New Roman" pitchFamily="18" charset="0"/>
                <a:cs typeface="Times New Roman" pitchFamily="18" charset="0"/>
              </a:rPr>
              <a:t>Student Union, </a:t>
            </a:r>
            <a:r>
              <a:rPr lang="en-US" sz="3600" b="1" dirty="0" err="1" smtClean="0">
                <a:solidFill>
                  <a:schemeClr val="accent1">
                    <a:lumMod val="50000"/>
                  </a:schemeClr>
                </a:solidFill>
                <a:latin typeface="Times New Roman" pitchFamily="18" charset="0"/>
                <a:cs typeface="Times New Roman" pitchFamily="18" charset="0"/>
              </a:rPr>
              <a:t>Rm</a:t>
            </a:r>
            <a:r>
              <a:rPr lang="en-US" sz="3600" b="1" dirty="0" smtClean="0">
                <a:solidFill>
                  <a:schemeClr val="accent1">
                    <a:lumMod val="50000"/>
                  </a:schemeClr>
                </a:solidFill>
                <a:latin typeface="Times New Roman" pitchFamily="18" charset="0"/>
                <a:cs typeface="Times New Roman" pitchFamily="18" charset="0"/>
              </a:rPr>
              <a:t> 404-O </a:t>
            </a:r>
            <a:r>
              <a:rPr lang="en-US" sz="3600" b="1" dirty="0" smtClean="0">
                <a:solidFill>
                  <a:srgbClr val="7030A0"/>
                </a:solidFill>
                <a:latin typeface="Times New Roman" pitchFamily="18" charset="0"/>
                <a:cs typeface="Times New Roman" pitchFamily="18" charset="0"/>
              </a:rPr>
              <a:t/>
            </a:r>
            <a:br>
              <a:rPr lang="en-US" sz="3600" b="1" dirty="0" smtClean="0">
                <a:solidFill>
                  <a:srgbClr val="7030A0"/>
                </a:solidFill>
                <a:latin typeface="Times New Roman" pitchFamily="18" charset="0"/>
                <a:cs typeface="Times New Roman" pitchFamily="18" charset="0"/>
              </a:rPr>
            </a:br>
            <a:endParaRPr lang="en-US" sz="3200" dirty="0">
              <a:solidFill>
                <a:srgbClr val="7030A0"/>
              </a:solidFill>
              <a:latin typeface="Times New Roman" pitchFamily="18" charset="0"/>
              <a:cs typeface="Times New Roman" pitchFamily="18" charset="0"/>
            </a:endParaRPr>
          </a:p>
        </p:txBody>
      </p:sp>
      <p:pic>
        <p:nvPicPr>
          <p:cNvPr id="6" name="Picture 5" descr="UA_LGBTQ_bkgrd_200-281.jpg"/>
          <p:cNvPicPr>
            <a:picLocks noChangeAspect="1"/>
          </p:cNvPicPr>
          <p:nvPr/>
        </p:nvPicPr>
        <p:blipFill>
          <a:blip r:embed="rId3" cstate="print"/>
          <a:stretch>
            <a:fillRect/>
          </a:stretch>
        </p:blipFill>
        <p:spPr>
          <a:xfrm>
            <a:off x="990600" y="381000"/>
            <a:ext cx="6928104" cy="1353312"/>
          </a:xfrm>
          <a:prstGeom prst="rect">
            <a:avLst/>
          </a:prstGeom>
        </p:spPr>
      </p:pic>
      <p:pic>
        <p:nvPicPr>
          <p:cNvPr id="5" name="Picture 4" descr="IMG_7068.jpg"/>
          <p:cNvPicPr>
            <a:picLocks noChangeAspect="1"/>
          </p:cNvPicPr>
          <p:nvPr/>
        </p:nvPicPr>
        <p:blipFill>
          <a:blip r:embed="rId4" cstate="print"/>
          <a:stretch>
            <a:fillRect/>
          </a:stretch>
        </p:blipFill>
        <p:spPr>
          <a:xfrm>
            <a:off x="6477000" y="1828800"/>
            <a:ext cx="2337318" cy="3505200"/>
          </a:xfrm>
          <a:prstGeom prst="rect">
            <a:avLst/>
          </a:prstGeom>
        </p:spPr>
      </p:pic>
    </p:spTree>
    <p:extLst>
      <p:ext uri="{BB962C8B-B14F-4D97-AF65-F5344CB8AC3E}">
        <p14:creationId xmlns="" xmlns:p14="http://schemas.microsoft.com/office/powerpoint/2010/main" val="55587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GBTQ You Are Not Alone Poster - UA.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819400"/>
            <a:ext cx="8229600" cy="3276600"/>
          </a:xfrm>
        </p:spPr>
        <p:txBody>
          <a:bodyPr>
            <a:normAutofit/>
          </a:bodyPr>
          <a:lstStyle/>
          <a:p>
            <a:pPr algn="ctr">
              <a:buNone/>
            </a:pPr>
            <a:r>
              <a:rPr lang="en-US" sz="2800" dirty="0" smtClean="0"/>
              <a:t>The mission for the Office of Lesbian, Gay, Bisexual, Transgender, Questioning (LGBTQ)  Affairs is to build, sustain and strengthen a safe, inclusive, and open environment for faculty, staff, appointed professionals, students, alumni, parents, and guests of all gender identities and sexual orientations. </a:t>
            </a:r>
          </a:p>
          <a:p>
            <a:pPr algn="ctr">
              <a:buNone/>
            </a:pPr>
            <a:endParaRPr lang="en-US" sz="1800" dirty="0" smtClean="0"/>
          </a:p>
          <a:p>
            <a:pPr algn="ctr">
              <a:buNone/>
            </a:pPr>
            <a:endParaRPr lang="en-US" dirty="0"/>
          </a:p>
        </p:txBody>
      </p:sp>
      <p:pic>
        <p:nvPicPr>
          <p:cNvPr id="4" name="Picture 3" descr="UA_LGBTQ_bkgrd_200-281.jpg"/>
          <p:cNvPicPr>
            <a:picLocks noChangeAspect="1"/>
          </p:cNvPicPr>
          <p:nvPr/>
        </p:nvPicPr>
        <p:blipFill>
          <a:blip r:embed="rId3" cstate="print"/>
          <a:stretch>
            <a:fillRect/>
          </a:stretch>
        </p:blipFill>
        <p:spPr>
          <a:xfrm>
            <a:off x="1066800" y="914400"/>
            <a:ext cx="6928104" cy="13533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40122_485008938244528_1766104108_o[1].jpg"/>
          <p:cNvPicPr>
            <a:picLocks noChangeAspect="1"/>
          </p:cNvPicPr>
          <p:nvPr/>
        </p:nvPicPr>
        <p:blipFill>
          <a:blip r:embed="rId3" cstate="print"/>
          <a:stretch>
            <a:fillRect/>
          </a:stretch>
        </p:blipFill>
        <p:spPr>
          <a:xfrm>
            <a:off x="3657600" y="-762000"/>
            <a:ext cx="5675355" cy="6858000"/>
          </a:xfrm>
          <a:prstGeom prst="rect">
            <a:avLst/>
          </a:prstGeom>
        </p:spPr>
      </p:pic>
      <p:sp>
        <p:nvSpPr>
          <p:cNvPr id="2" name="Title 1"/>
          <p:cNvSpPr>
            <a:spLocks noGrp="1"/>
          </p:cNvSpPr>
          <p:nvPr>
            <p:ph type="title"/>
          </p:nvPr>
        </p:nvSpPr>
        <p:spPr/>
        <p:txBody>
          <a:bodyPr/>
          <a:lstStyle/>
          <a:p>
            <a:endParaRPr lang="en-US"/>
          </a:p>
        </p:txBody>
      </p:sp>
      <p:pic>
        <p:nvPicPr>
          <p:cNvPr id="8" name="Picture 7" descr="Lobby Sign.jpg"/>
          <p:cNvPicPr>
            <a:picLocks noChangeAspect="1"/>
          </p:cNvPicPr>
          <p:nvPr/>
        </p:nvPicPr>
        <p:blipFill>
          <a:blip r:embed="rId4" cstate="print"/>
          <a:stretch>
            <a:fillRect/>
          </a:stretch>
        </p:blipFill>
        <p:spPr>
          <a:xfrm>
            <a:off x="-457200" y="0"/>
            <a:ext cx="5388429" cy="6858000"/>
          </a:xfrm>
          <a:prstGeom prst="rect">
            <a:avLst/>
          </a:prstGeom>
        </p:spPr>
      </p:pic>
      <p:pic>
        <p:nvPicPr>
          <p:cNvPr id="6" name="Content Placeholder 5" descr="Open House Flier.jpg"/>
          <p:cNvPicPr>
            <a:picLocks noGrp="1" noChangeAspect="1"/>
          </p:cNvPicPr>
          <p:nvPr>
            <p:ph idx="1"/>
          </p:nvPr>
        </p:nvPicPr>
        <p:blipFill>
          <a:blip r:embed="rId5" cstate="print"/>
          <a:stretch>
            <a:fillRect/>
          </a:stretch>
        </p:blipFill>
        <p:spPr>
          <a:xfrm>
            <a:off x="4495800" y="2468563"/>
            <a:ext cx="5680448" cy="43894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Katie Kilby- final.jpg"/>
          <p:cNvPicPr>
            <a:picLocks noGrp="1" noChangeAspect="1"/>
          </p:cNvPicPr>
          <p:nvPr>
            <p:ph idx="1"/>
          </p:nvPr>
        </p:nvPicPr>
        <p:blipFill>
          <a:blip r:embed="rId3" cstate="print"/>
          <a:stretch>
            <a:fillRect/>
          </a:stretch>
        </p:blipFill>
        <p:spPr>
          <a:xfrm>
            <a:off x="3581400" y="0"/>
            <a:ext cx="2209800" cy="2464230"/>
          </a:xfrm>
        </p:spPr>
      </p:pic>
      <p:sp>
        <p:nvSpPr>
          <p:cNvPr id="2" name="Title 1"/>
          <p:cNvSpPr>
            <a:spLocks noGrp="1"/>
          </p:cNvSpPr>
          <p:nvPr>
            <p:ph type="title"/>
          </p:nvPr>
        </p:nvSpPr>
        <p:spPr>
          <a:xfrm>
            <a:off x="152400" y="0"/>
            <a:ext cx="5715000" cy="1847088"/>
          </a:xfrm>
        </p:spPr>
        <p:txBody>
          <a:bodyPr>
            <a:normAutofit/>
          </a:bodyPr>
          <a:lstStyle/>
          <a:p>
            <a:endParaRPr lang="en-US" b="1" dirty="0"/>
          </a:p>
        </p:txBody>
      </p:sp>
      <p:pic>
        <p:nvPicPr>
          <p:cNvPr id="6" name="Picture Placeholder 4" descr="26402_10150178399355217_599970216_12024500_4241689_n.jpg"/>
          <p:cNvPicPr>
            <a:picLocks noChangeAspect="1"/>
          </p:cNvPicPr>
          <p:nvPr/>
        </p:nvPicPr>
        <p:blipFill>
          <a:blip r:embed="rId4" cstate="print"/>
          <a:srcRect l="-7732" r="-7732"/>
          <a:stretch>
            <a:fillRect/>
          </a:stretch>
        </p:blipFill>
        <p:spPr>
          <a:xfrm>
            <a:off x="4038600" y="3886200"/>
            <a:ext cx="5535686" cy="2971800"/>
          </a:xfrm>
          <a:prstGeom prst="rect">
            <a:avLst/>
          </a:prstGeom>
        </p:spPr>
      </p:pic>
      <p:pic>
        <p:nvPicPr>
          <p:cNvPr id="4" name="Content Placeholder 3" descr="Wilbur.JPG"/>
          <p:cNvPicPr>
            <a:picLocks noChangeAspect="1"/>
          </p:cNvPicPr>
          <p:nvPr/>
        </p:nvPicPr>
        <p:blipFill>
          <a:blip r:embed="rId5" cstate="print"/>
          <a:stretch>
            <a:fillRect/>
          </a:stretch>
        </p:blipFill>
        <p:spPr>
          <a:xfrm>
            <a:off x="0" y="2209800"/>
            <a:ext cx="2141339" cy="2855118"/>
          </a:xfrm>
          <a:prstGeom prst="rect">
            <a:avLst/>
          </a:prstGeom>
        </p:spPr>
      </p:pic>
      <p:pic>
        <p:nvPicPr>
          <p:cNvPr id="7" name="Content Placeholder 3" descr="PrideAlliance82.JPG"/>
          <p:cNvPicPr>
            <a:picLocks noChangeAspect="1"/>
          </p:cNvPicPr>
          <p:nvPr/>
        </p:nvPicPr>
        <p:blipFill>
          <a:blip r:embed="rId6" cstate="print"/>
          <a:stretch>
            <a:fillRect/>
          </a:stretch>
        </p:blipFill>
        <p:spPr>
          <a:xfrm>
            <a:off x="0" y="4191000"/>
            <a:ext cx="4381501" cy="2921000"/>
          </a:xfrm>
          <a:prstGeom prst="rect">
            <a:avLst/>
          </a:prstGeom>
        </p:spPr>
      </p:pic>
      <p:pic>
        <p:nvPicPr>
          <p:cNvPr id="10" name="Content Placeholder 3" descr="Old Main Stairs-brochure.JPG"/>
          <p:cNvPicPr>
            <a:picLocks noChangeAspect="1"/>
          </p:cNvPicPr>
          <p:nvPr/>
        </p:nvPicPr>
        <p:blipFill>
          <a:blip r:embed="rId7" cstate="print"/>
          <a:stretch>
            <a:fillRect/>
          </a:stretch>
        </p:blipFill>
        <p:spPr>
          <a:xfrm rot="16200000">
            <a:off x="5025671" y="689329"/>
            <a:ext cx="4807658" cy="3429000"/>
          </a:xfrm>
          <a:prstGeom prst="rect">
            <a:avLst/>
          </a:prstGeom>
        </p:spPr>
      </p:pic>
      <p:pic>
        <p:nvPicPr>
          <p:cNvPr id="11" name="Picture 4" descr="UOFA9407.jpg"/>
          <p:cNvPicPr>
            <a:picLocks noChangeAspect="1"/>
          </p:cNvPicPr>
          <p:nvPr/>
        </p:nvPicPr>
        <p:blipFill>
          <a:blip r:embed="rId8" cstate="print"/>
          <a:srcRect/>
          <a:stretch>
            <a:fillRect/>
          </a:stretch>
        </p:blipFill>
        <p:spPr bwMode="auto">
          <a:xfrm>
            <a:off x="0" y="0"/>
            <a:ext cx="3634807" cy="2362200"/>
          </a:xfrm>
          <a:prstGeom prst="rect">
            <a:avLst/>
          </a:prstGeom>
          <a:noFill/>
          <a:ln w="9525">
            <a:noFill/>
            <a:miter lim="800000"/>
            <a:headEnd/>
            <a:tailEnd/>
          </a:ln>
        </p:spPr>
      </p:pic>
      <p:sp>
        <p:nvSpPr>
          <p:cNvPr id="14" name="TextBox 13"/>
          <p:cNvSpPr txBox="1"/>
          <p:nvPr/>
        </p:nvSpPr>
        <p:spPr>
          <a:xfrm>
            <a:off x="2133600" y="2362200"/>
            <a:ext cx="3886200" cy="1938992"/>
          </a:xfrm>
          <a:prstGeom prst="rect">
            <a:avLst/>
          </a:prstGeom>
          <a:solidFill>
            <a:schemeClr val="accent1">
              <a:lumMod val="50000"/>
            </a:schemeClr>
          </a:solidFill>
        </p:spPr>
        <p:txBody>
          <a:bodyPr wrap="square" rtlCol="0">
            <a:spAutoFit/>
          </a:bodyPr>
          <a:lstStyle/>
          <a:p>
            <a:pPr algn="ctr"/>
            <a:r>
              <a:rPr lang="en-US" sz="4000" b="1" dirty="0" smtClean="0">
                <a:solidFill>
                  <a:schemeClr val="bg1"/>
                </a:solidFill>
              </a:rPr>
              <a:t>A hub for LGBTQ Work on Campus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ender Spectrum Group 2013 Flier.jpg"/>
          <p:cNvPicPr>
            <a:picLocks noGrp="1" noChangeAspect="1"/>
          </p:cNvPicPr>
          <p:nvPr>
            <p:ph idx="1"/>
          </p:nvPr>
        </p:nvPicPr>
        <p:blipFill>
          <a:blip r:embed="rId3" cstate="print"/>
          <a:stretch>
            <a:fillRect/>
          </a:stretch>
        </p:blipFill>
        <p:spPr>
          <a:xfrm>
            <a:off x="6019800" y="1"/>
            <a:ext cx="3390981" cy="6858000"/>
          </a:xfrm>
        </p:spPr>
      </p:pic>
      <p:pic>
        <p:nvPicPr>
          <p:cNvPr id="8" name="Picture 7" descr="QPOC Flier Spring 14.jpg"/>
          <p:cNvPicPr>
            <a:picLocks noChangeAspect="1"/>
          </p:cNvPicPr>
          <p:nvPr/>
        </p:nvPicPr>
        <p:blipFill>
          <a:blip r:embed="rId4" cstate="print"/>
          <a:stretch>
            <a:fillRect/>
          </a:stretch>
        </p:blipFill>
        <p:spPr>
          <a:xfrm>
            <a:off x="0" y="3581400"/>
            <a:ext cx="6172200" cy="3505200"/>
          </a:xfrm>
          <a:prstGeom prst="rect">
            <a:avLst/>
          </a:prstGeom>
        </p:spPr>
      </p:pic>
      <p:pic>
        <p:nvPicPr>
          <p:cNvPr id="9" name="Picture 8" descr="LGBTQA Support Group Front Wallet Card.jpg"/>
          <p:cNvPicPr>
            <a:picLocks noChangeAspect="1"/>
          </p:cNvPicPr>
          <p:nvPr/>
        </p:nvPicPr>
        <p:blipFill>
          <a:blip r:embed="rId5" cstate="print"/>
          <a:stretch>
            <a:fillRect/>
          </a:stretch>
        </p:blipFill>
        <p:spPr>
          <a:xfrm>
            <a:off x="0" y="0"/>
            <a:ext cx="6172200" cy="35321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newpridelogo.png"/>
          <p:cNvPicPr>
            <a:picLocks noChangeAspect="1"/>
          </p:cNvPicPr>
          <p:nvPr/>
        </p:nvPicPr>
        <p:blipFill>
          <a:blip r:embed="rId3" cstate="print"/>
          <a:srcRect/>
          <a:stretch>
            <a:fillRect/>
          </a:stretch>
        </p:blipFill>
        <p:spPr bwMode="auto">
          <a:xfrm>
            <a:off x="2895600" y="0"/>
            <a:ext cx="3048000" cy="1466850"/>
          </a:xfrm>
          <a:prstGeom prst="rect">
            <a:avLst/>
          </a:prstGeom>
          <a:noFill/>
          <a:ln w="9525">
            <a:noFill/>
            <a:miter lim="800000"/>
            <a:headEnd/>
            <a:tailEnd/>
          </a:ln>
        </p:spPr>
      </p:pic>
      <p:sp>
        <p:nvSpPr>
          <p:cNvPr id="6" name="TextBox 5"/>
          <p:cNvSpPr txBox="1"/>
          <p:nvPr/>
        </p:nvSpPr>
        <p:spPr>
          <a:xfrm>
            <a:off x="2743200" y="6324600"/>
            <a:ext cx="5029200" cy="369332"/>
          </a:xfrm>
          <a:prstGeom prst="rect">
            <a:avLst/>
          </a:prstGeom>
          <a:noFill/>
        </p:spPr>
        <p:txBody>
          <a:bodyPr wrap="square" rtlCol="0">
            <a:spAutoFit/>
          </a:bodyPr>
          <a:lstStyle/>
          <a:p>
            <a:r>
              <a:rPr lang="en-US" b="1" dirty="0" smtClean="0"/>
              <a:t>Pride Alliance Intern Team</a:t>
            </a:r>
            <a:endParaRPr lang="en-US" b="1" dirty="0"/>
          </a:p>
        </p:txBody>
      </p:sp>
      <p:pic>
        <p:nvPicPr>
          <p:cNvPr id="7" name="Picture 6" descr="IMG_7132.jpg"/>
          <p:cNvPicPr>
            <a:picLocks noChangeAspect="1"/>
          </p:cNvPicPr>
          <p:nvPr/>
        </p:nvPicPr>
        <p:blipFill>
          <a:blip r:embed="rId4" cstate="print"/>
          <a:stretch>
            <a:fillRect/>
          </a:stretch>
        </p:blipFill>
        <p:spPr>
          <a:xfrm>
            <a:off x="1447800" y="1447800"/>
            <a:ext cx="6972300" cy="464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ster_QueerFilm11.JPG"/>
          <p:cNvPicPr>
            <a:picLocks noChangeAspect="1"/>
          </p:cNvPicPr>
          <p:nvPr/>
        </p:nvPicPr>
        <p:blipFill>
          <a:blip r:embed="rId3" cstate="print"/>
          <a:stretch>
            <a:fillRect/>
          </a:stretch>
        </p:blipFill>
        <p:spPr>
          <a:xfrm>
            <a:off x="0" y="3352800"/>
            <a:ext cx="5846618" cy="3783106"/>
          </a:xfrm>
          <a:prstGeom prst="rect">
            <a:avLst/>
          </a:prstGeom>
        </p:spPr>
      </p:pic>
      <p:pic>
        <p:nvPicPr>
          <p:cNvPr id="4" name="Content Placeholder 3" descr="ComingOutWk10.jpg"/>
          <p:cNvPicPr>
            <a:picLocks noGrp="1" noChangeAspect="1"/>
          </p:cNvPicPr>
          <p:nvPr>
            <p:ph idx="1"/>
          </p:nvPr>
        </p:nvPicPr>
        <p:blipFill>
          <a:blip r:embed="rId4" cstate="print"/>
          <a:stretch>
            <a:fillRect/>
          </a:stretch>
        </p:blipFill>
        <p:spPr>
          <a:xfrm>
            <a:off x="-76200" y="0"/>
            <a:ext cx="5174672" cy="3348318"/>
          </a:xfrm>
        </p:spPr>
      </p:pic>
      <p:pic>
        <p:nvPicPr>
          <p:cNvPr id="8" name="Picture 7" descr="Second Chance Prom half page.jpg"/>
          <p:cNvPicPr>
            <a:picLocks noChangeAspect="1"/>
          </p:cNvPicPr>
          <p:nvPr/>
        </p:nvPicPr>
        <p:blipFill>
          <a:blip r:embed="rId5" cstate="print"/>
          <a:stretch>
            <a:fillRect/>
          </a:stretch>
        </p:blipFill>
        <p:spPr>
          <a:xfrm>
            <a:off x="4706471" y="0"/>
            <a:ext cx="4437529" cy="7162800"/>
          </a:xfrm>
          <a:prstGeom prst="rect">
            <a:avLst/>
          </a:prstGeom>
        </p:spPr>
      </p:pic>
      <p:sp>
        <p:nvSpPr>
          <p:cNvPr id="2" name="Title 1"/>
          <p:cNvSpPr>
            <a:spLocks noGrp="1"/>
          </p:cNvSpPr>
          <p:nvPr>
            <p:ph type="title"/>
          </p:nvPr>
        </p:nvSpPr>
        <p:spPr/>
        <p:txBody>
          <a:bodyPr/>
          <a:lstStyle/>
          <a:p>
            <a:endParaRPr lang="en-US"/>
          </a:p>
        </p:txBody>
      </p:sp>
      <p:sp>
        <p:nvSpPr>
          <p:cNvPr id="7" name="TextBox 6"/>
          <p:cNvSpPr txBox="1"/>
          <p:nvPr/>
        </p:nvSpPr>
        <p:spPr>
          <a:xfrm>
            <a:off x="5562600" y="3581400"/>
            <a:ext cx="2895600" cy="2308324"/>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We offer events throughout the year!</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dirty="0" smtClean="0"/>
              <a:t>Impact of the Intern Program</a:t>
            </a:r>
            <a:endParaRPr lang="en-US" dirty="0"/>
          </a:p>
        </p:txBody>
      </p:sp>
      <p:sp>
        <p:nvSpPr>
          <p:cNvPr id="3" name="Content Placeholder 2"/>
          <p:cNvSpPr>
            <a:spLocks noGrp="1"/>
          </p:cNvSpPr>
          <p:nvPr>
            <p:ph idx="1"/>
          </p:nvPr>
        </p:nvSpPr>
        <p:spPr>
          <a:xfrm>
            <a:off x="304800" y="1676400"/>
            <a:ext cx="6019800" cy="5181600"/>
          </a:xfrm>
        </p:spPr>
        <p:txBody>
          <a:bodyPr>
            <a:normAutofit fontScale="62500" lnSpcReduction="20000"/>
          </a:bodyPr>
          <a:lstStyle/>
          <a:p>
            <a:r>
              <a:rPr lang="en-US" sz="2700" dirty="0" smtClean="0"/>
              <a:t>The most important thing I learned is that leadership is not about giving orders, it’s about taking a group of people who all have different strengths and guiding them to a common goal, while they learn from and work with each other. A good leader uses everyone’s strengths to make the vision come alive. There is not one thing I would change about my experience as an intern, I learned so much about myself and about the real world.</a:t>
            </a:r>
          </a:p>
          <a:p>
            <a:pPr algn="r">
              <a:buNone/>
            </a:pPr>
            <a:r>
              <a:rPr lang="en-US" sz="2700" i="1" dirty="0" smtClean="0"/>
              <a:t>-Arthur Vinuelas, Sophomore, Business Major</a:t>
            </a:r>
          </a:p>
          <a:p>
            <a:pPr algn="r">
              <a:buNone/>
            </a:pPr>
            <a:endParaRPr lang="en-US" sz="2700" i="1" dirty="0" smtClean="0"/>
          </a:p>
          <a:p>
            <a:r>
              <a:rPr lang="en-US" sz="2700" dirty="0" smtClean="0"/>
              <a:t>I started the semester refusing to label myself an activist, but throughout the semester I have learned to be proud of the time I committed and all we accomplished. I am a proud ALLY. I learned I shouldn’t be quiet and ashamed about it. I am starting to understand what the work is really about. It’s about not staying in the background; it’s about doing something and reminding yourself why you fight the fight. I ended the semester feeling like I had walked into a room of strangers and was leaving knowing they were family.</a:t>
            </a:r>
          </a:p>
          <a:p>
            <a:pPr algn="r">
              <a:buNone/>
            </a:pPr>
            <a:r>
              <a:rPr lang="en-US" sz="2700" i="1" dirty="0" smtClean="0"/>
              <a:t>-Patty Putman, Sophomore, English Major</a:t>
            </a:r>
          </a:p>
          <a:p>
            <a:pPr algn="r">
              <a:buNone/>
            </a:pPr>
            <a:r>
              <a:rPr lang="en-US" sz="2700" dirty="0" smtClean="0"/>
              <a:t> </a:t>
            </a:r>
          </a:p>
          <a:p>
            <a:pPr algn="r">
              <a:buNone/>
            </a:pPr>
            <a:endParaRPr lang="en-US" dirty="0" smtClean="0"/>
          </a:p>
          <a:p>
            <a:pPr algn="r">
              <a:buNone/>
            </a:pPr>
            <a:endParaRPr lang="en-US" dirty="0"/>
          </a:p>
        </p:txBody>
      </p:sp>
      <p:pic>
        <p:nvPicPr>
          <p:cNvPr id="4" name="Picture 3" descr="Nora Carasik and LGBTQ Ally Quilt.JPG"/>
          <p:cNvPicPr/>
          <p:nvPr/>
        </p:nvPicPr>
        <p:blipFill>
          <a:blip r:embed="rId3" cstate="print"/>
          <a:stretch>
            <a:fillRect/>
          </a:stretch>
        </p:blipFill>
        <p:spPr>
          <a:xfrm>
            <a:off x="6934200" y="3886200"/>
            <a:ext cx="1530051" cy="2183802"/>
          </a:xfrm>
          <a:prstGeom prst="rect">
            <a:avLst/>
          </a:prstGeom>
        </p:spPr>
      </p:pic>
      <p:pic>
        <p:nvPicPr>
          <p:cNvPr id="5" name="Picture 5" descr="IMG_0587.jpg"/>
          <p:cNvPicPr>
            <a:picLocks noChangeAspect="1"/>
          </p:cNvPicPr>
          <p:nvPr/>
        </p:nvPicPr>
        <p:blipFill>
          <a:blip r:embed="rId4" cstate="print"/>
          <a:srcRect/>
          <a:stretch>
            <a:fillRect/>
          </a:stretch>
        </p:blipFill>
        <p:spPr bwMode="auto">
          <a:xfrm>
            <a:off x="6324600" y="1600200"/>
            <a:ext cx="2540000" cy="1905000"/>
          </a:xfrm>
          <a:prstGeom prst="rect">
            <a:avLst/>
          </a:prstGeom>
          <a:noFill/>
          <a:ln w="9525">
            <a:noFill/>
            <a:miter lim="800000"/>
            <a:headEnd/>
            <a:tailEnd/>
          </a:ln>
        </p:spPr>
      </p:pic>
      <p:sp>
        <p:nvSpPr>
          <p:cNvPr id="7" name="TextBox 6"/>
          <p:cNvSpPr txBox="1"/>
          <p:nvPr/>
        </p:nvSpPr>
        <p:spPr>
          <a:xfrm>
            <a:off x="6629400" y="4267200"/>
            <a:ext cx="19812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4275</TotalTime>
  <Words>1960</Words>
  <Application>Microsoft Office PowerPoint</Application>
  <PresentationFormat>On-screen Show (4:3)</PresentationFormat>
  <Paragraphs>177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University Professional Advising Council February 12, 2014   </vt:lpstr>
      <vt:lpstr>Slide 2</vt:lpstr>
      <vt:lpstr>Slide 3</vt:lpstr>
      <vt:lpstr>Slide 4</vt:lpstr>
      <vt:lpstr>Slide 5</vt:lpstr>
      <vt:lpstr>Slide 6</vt:lpstr>
      <vt:lpstr>Slide 7</vt:lpstr>
      <vt:lpstr>Slide 8</vt:lpstr>
      <vt:lpstr>Impact of the Intern Program</vt:lpstr>
      <vt:lpstr>Slide 10</vt:lpstr>
      <vt:lpstr>Impact of Safe Zone Program</vt:lpstr>
      <vt:lpstr>     Best ways Advisors can Support LGBTQ Students  </vt:lpstr>
      <vt:lpstr>Slide 13</vt:lpstr>
      <vt:lpstr>Slide 14</vt:lpstr>
      <vt:lpstr>How you can  support our office  Know you are serving LGBTQ Students Become a Safe Zone Know our Campus Resources Refer Students to our Office</vt:lpstr>
      <vt:lpstr>                   Need Advice? Need to Refer a Student?  Jennifer Hoefle Olson,  Program Director  jhoefle@email.arizona.edu (520) 626-1996 Student Union, Rm 404-O  </vt:lpstr>
    </vt:vector>
  </TitlesOfParts>
  <Company>The 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 for the Office of Lesbian, Gay, Bisexual, Transgender, Questioning (LGBTQ)  Affairs is to build, sustain and strengthen a safe, inclusive, and open environment for faculty, staff, appointed professionals, students, alumni, parents, and guests of all gender identities and sexual orientations.</dc:title>
  <dc:creator>CATHY BUSHA</dc:creator>
  <cp:lastModifiedBy>jhoefle</cp:lastModifiedBy>
  <cp:revision>385</cp:revision>
  <dcterms:created xsi:type="dcterms:W3CDTF">2011-03-23T20:39:40Z</dcterms:created>
  <dcterms:modified xsi:type="dcterms:W3CDTF">2014-02-24T22:39:22Z</dcterms:modified>
</cp:coreProperties>
</file>