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7" r:id="rId2"/>
    <p:sldId id="256" r:id="rId3"/>
    <p:sldId id="258" r:id="rId4"/>
    <p:sldId id="266" r:id="rId5"/>
    <p:sldId id="265" r:id="rId6"/>
    <p:sldId id="267" r:id="rId7"/>
    <p:sldId id="268" r:id="rId8"/>
    <p:sldId id="261" r:id="rId9"/>
    <p:sldId id="262" r:id="rId10"/>
    <p:sldId id="263" r:id="rId11"/>
    <p:sldId id="264" r:id="rId12"/>
    <p:sldId id="269"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2757" autoAdjust="0"/>
  </p:normalViewPr>
  <p:slideViewPr>
    <p:cSldViewPr>
      <p:cViewPr varScale="1">
        <p:scale>
          <a:sx n="61" d="100"/>
          <a:sy n="61" d="100"/>
        </p:scale>
        <p:origin x="-1589" y="-8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2635" y="-8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CCA37F34-6C4A-4E9A-843B-E539248797C5}" type="datetimeFigureOut">
              <a:rPr lang="en-US" smtClean="0"/>
              <a:t>10/22/2013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40" tIns="45720" rIns="91440" bIns="45720" rtlCol="0" anchor="b"/>
          <a:lstStyle>
            <a:lvl1pPr algn="r">
              <a:defRPr sz="1200"/>
            </a:lvl1pPr>
          </a:lstStyle>
          <a:p>
            <a:fld id="{1FD59600-E2E2-40AC-B719-1DE01CD8EC5D}" type="slidenum">
              <a:rPr lang="en-US" smtClean="0"/>
              <a:t>‹#›</a:t>
            </a:fld>
            <a:endParaRPr lang="en-US"/>
          </a:p>
        </p:txBody>
      </p:sp>
    </p:spTree>
    <p:extLst>
      <p:ext uri="{BB962C8B-B14F-4D97-AF65-F5344CB8AC3E}">
        <p14:creationId xmlns:p14="http://schemas.microsoft.com/office/powerpoint/2010/main" val="2265273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E9FC56F3-9CA5-4B67-95F0-6E6A06B8D1CD}" type="datetimeFigureOut">
              <a:rPr lang="en-US" smtClean="0"/>
              <a:t>10/22/2013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B13E4E70-7639-4F5F-85DF-6E890AD18459}" type="slidenum">
              <a:rPr lang="en-US" smtClean="0"/>
              <a:t>‹#›</a:t>
            </a:fld>
            <a:endParaRPr lang="en-US"/>
          </a:p>
        </p:txBody>
      </p:sp>
    </p:spTree>
    <p:extLst>
      <p:ext uri="{BB962C8B-B14F-4D97-AF65-F5344CB8AC3E}">
        <p14:creationId xmlns:p14="http://schemas.microsoft.com/office/powerpoint/2010/main" val="2561490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AC’s – direct work with students and faculty on access issues</a:t>
            </a:r>
          </a:p>
          <a:p>
            <a:r>
              <a:rPr lang="en-US" dirty="0" err="1" smtClean="0"/>
              <a:t>Accomms</a:t>
            </a:r>
            <a:r>
              <a:rPr lang="en-US" baseline="0" dirty="0" smtClean="0"/>
              <a:t> – Testing office, Document Conversion, Interpreting</a:t>
            </a:r>
          </a:p>
          <a:p>
            <a:r>
              <a:rPr lang="en-US" baseline="0" dirty="0" smtClean="0"/>
              <a:t>Outreach – physical, technological, curriculum, programming, infusing disability</a:t>
            </a:r>
          </a:p>
          <a:p>
            <a:r>
              <a:rPr lang="en-US" baseline="0" dirty="0" smtClean="0"/>
              <a:t>Athletics – 7 competitive wheelchair sports teams</a:t>
            </a:r>
          </a:p>
          <a:p>
            <a:r>
              <a:rPr lang="en-US" baseline="0" dirty="0" smtClean="0"/>
              <a:t>Workplace Access – employees with disabilities</a:t>
            </a:r>
          </a:p>
          <a:p>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1</a:t>
            </a:fld>
            <a:endParaRPr lang="en-US"/>
          </a:p>
        </p:txBody>
      </p:sp>
    </p:spTree>
    <p:extLst>
      <p:ext uri="{BB962C8B-B14F-4D97-AF65-F5344CB8AC3E}">
        <p14:creationId xmlns:p14="http://schemas.microsoft.com/office/powerpoint/2010/main" val="1279264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a model on how we</a:t>
            </a:r>
            <a:r>
              <a:rPr lang="en-US" baseline="0" dirty="0" smtClean="0"/>
              <a:t> frame disability on campus and work on the larger scope of access – research, academic, programing. </a:t>
            </a:r>
          </a:p>
          <a:p>
            <a:r>
              <a:rPr lang="en-US" baseline="0" dirty="0" smtClean="0"/>
              <a:t>Again, back to the focus of where we locate the problem – and whose responsibility is it for access….all of ours.</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10</a:t>
            </a:fld>
            <a:endParaRPr lang="en-US"/>
          </a:p>
        </p:txBody>
      </p:sp>
    </p:spTree>
    <p:extLst>
      <p:ext uri="{BB962C8B-B14F-4D97-AF65-F5344CB8AC3E}">
        <p14:creationId xmlns:p14="http://schemas.microsoft.com/office/powerpoint/2010/main" val="2906014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3E4E70-7639-4F5F-85DF-6E890AD18459}" type="slidenum">
              <a:rPr lang="en-US" smtClean="0"/>
              <a:t>11</a:t>
            </a:fld>
            <a:endParaRPr lang="en-US"/>
          </a:p>
        </p:txBody>
      </p:sp>
    </p:spTree>
    <p:extLst>
      <p:ext uri="{BB962C8B-B14F-4D97-AF65-F5344CB8AC3E}">
        <p14:creationId xmlns:p14="http://schemas.microsoft.com/office/powerpoint/2010/main" val="1111442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DRC</a:t>
            </a:r>
            <a:r>
              <a:rPr lang="en-US" baseline="0" dirty="0" smtClean="0"/>
              <a:t> works to provide access – individual and systemic.</a:t>
            </a:r>
          </a:p>
          <a:p>
            <a:r>
              <a:rPr lang="en-US" baseline="0" dirty="0" smtClean="0"/>
              <a:t>We work to relocate the problem to the environment – and in looking at from that frame, it is the Universities responsibility  for access.  And the burden of access should not be on the individual</a:t>
            </a:r>
          </a:p>
          <a:p>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2</a:t>
            </a:fld>
            <a:endParaRPr lang="en-US"/>
          </a:p>
        </p:txBody>
      </p:sp>
    </p:spTree>
    <p:extLst>
      <p:ext uri="{BB962C8B-B14F-4D97-AF65-F5344CB8AC3E}">
        <p14:creationId xmlns:p14="http://schemas.microsoft.com/office/powerpoint/2010/main" val="3038775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Ways in which we work across campus to reframe and redesign the environment</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3</a:t>
            </a:fld>
            <a:endParaRPr lang="en-US"/>
          </a:p>
        </p:txBody>
      </p:sp>
    </p:spTree>
    <p:extLst>
      <p:ext uri="{BB962C8B-B14F-4D97-AF65-F5344CB8AC3E}">
        <p14:creationId xmlns:p14="http://schemas.microsoft.com/office/powerpoint/2010/main" val="3325650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 vocal, call, email walk in.  We have many quick ways for students to ask questions and get pretty quick responses.</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4</a:t>
            </a:fld>
            <a:endParaRPr lang="en-US"/>
          </a:p>
        </p:txBody>
      </p:sp>
    </p:spTree>
    <p:extLst>
      <p:ext uri="{BB962C8B-B14F-4D97-AF65-F5344CB8AC3E}">
        <p14:creationId xmlns:p14="http://schemas.microsoft.com/office/powerpoint/2010/main" val="923112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non class accommodations are access to events, sports, theatre seating </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5</a:t>
            </a:fld>
            <a:endParaRPr lang="en-US"/>
          </a:p>
        </p:txBody>
      </p:sp>
    </p:spTree>
    <p:extLst>
      <p:ext uri="{BB962C8B-B14F-4D97-AF65-F5344CB8AC3E}">
        <p14:creationId xmlns:p14="http://schemas.microsoft.com/office/powerpoint/2010/main" val="2850041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DRC does lots of pre-work – instructors, materials, design,</a:t>
            </a:r>
            <a:r>
              <a:rPr lang="en-US" baseline="0" dirty="0" smtClean="0"/>
              <a:t> connect with other campus resources</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6</a:t>
            </a:fld>
            <a:endParaRPr lang="en-US"/>
          </a:p>
        </p:txBody>
      </p:sp>
    </p:spTree>
    <p:extLst>
      <p:ext uri="{BB962C8B-B14F-4D97-AF65-F5344CB8AC3E}">
        <p14:creationId xmlns:p14="http://schemas.microsoft.com/office/powerpoint/2010/main" val="541573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Incorporating a few changes in your curricular design will increase access and inclusiveness for all students.</a:t>
            </a:r>
          </a:p>
          <a:p>
            <a:r>
              <a:rPr lang="en-US" dirty="0" smtClean="0"/>
              <a:t>DRC staff can consult with you to ensure your course materials and technologies are accessible for all students.</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7</a:t>
            </a:fld>
            <a:endParaRPr lang="en-US"/>
          </a:p>
        </p:txBody>
      </p:sp>
    </p:spTree>
    <p:extLst>
      <p:ext uri="{BB962C8B-B14F-4D97-AF65-F5344CB8AC3E}">
        <p14:creationId xmlns:p14="http://schemas.microsoft.com/office/powerpoint/2010/main" val="1215311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refer students to other campus resources such as SALT or Think Tank for non access resources</a:t>
            </a:r>
          </a:p>
          <a:p>
            <a:r>
              <a:rPr lang="en-US" baseline="0" dirty="0" smtClean="0"/>
              <a:t>DRC is the only office that determines reasonable accommodations.</a:t>
            </a:r>
          </a:p>
          <a:p>
            <a:r>
              <a:rPr lang="en-US" baseline="0" dirty="0" smtClean="0"/>
              <a:t>I think that many folks think that the process to get connected with DRC is more complicated than it actually is.  We try to be as welcoming as possible and access or lack of access to formal documentation should not be a barrier – we want to explore access with students.</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8</a:t>
            </a:fld>
            <a:endParaRPr lang="en-US"/>
          </a:p>
        </p:txBody>
      </p:sp>
    </p:spTree>
    <p:extLst>
      <p:ext uri="{BB962C8B-B14F-4D97-AF65-F5344CB8AC3E}">
        <p14:creationId xmlns:p14="http://schemas.microsoft.com/office/powerpoint/2010/main" val="1687606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Comprehensive nature of our office.  Often thought of as a student resource, but</a:t>
            </a:r>
            <a:r>
              <a:rPr lang="en-US" baseline="0" dirty="0" smtClean="0"/>
              <a:t> also employee, faculty, staff, campus visitors</a:t>
            </a:r>
            <a:endParaRPr lang="en-US" dirty="0"/>
          </a:p>
        </p:txBody>
      </p:sp>
      <p:sp>
        <p:nvSpPr>
          <p:cNvPr id="4" name="Slide Number Placeholder 3"/>
          <p:cNvSpPr>
            <a:spLocks noGrp="1"/>
          </p:cNvSpPr>
          <p:nvPr>
            <p:ph type="sldNum" sz="quarter" idx="10"/>
          </p:nvPr>
        </p:nvSpPr>
        <p:spPr/>
        <p:txBody>
          <a:bodyPr/>
          <a:lstStyle/>
          <a:p>
            <a:fld id="{B13E4E70-7639-4F5F-85DF-6E890AD18459}" type="slidenum">
              <a:rPr lang="en-US" smtClean="0"/>
              <a:t>9</a:t>
            </a:fld>
            <a:endParaRPr lang="en-US"/>
          </a:p>
        </p:txBody>
      </p:sp>
    </p:spTree>
    <p:extLst>
      <p:ext uri="{BB962C8B-B14F-4D97-AF65-F5344CB8AC3E}">
        <p14:creationId xmlns:p14="http://schemas.microsoft.com/office/powerpoint/2010/main" val="307424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178957A8-1327-47BE-8646-626387218622}" type="datetimeFigureOut">
              <a:rPr lang="en-US" smtClean="0"/>
              <a:t>10/22/2013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99EB7DF-4FF9-4599-B133-F5B01A263A9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178957A8-1327-47BE-8646-626387218622}" type="datetimeFigureOut">
              <a:rPr lang="en-US" smtClean="0"/>
              <a:t>10/22/2013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178957A8-1327-47BE-8646-626387218622}" type="datetimeFigureOut">
              <a:rPr lang="en-US" smtClean="0"/>
              <a:t>10/22/2013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78957A8-1327-47BE-8646-626387218622}"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78957A8-1327-47BE-8646-626387218622}"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178957A8-1327-47BE-8646-626387218622}"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178957A8-1327-47BE-8646-626387218622}" type="datetimeFigureOut">
              <a:rPr lang="en-US" smtClean="0"/>
              <a:t>10/22/2013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99EB7DF-4FF9-4599-B133-F5B01A263A90}"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178957A8-1327-47BE-8646-626387218622}" type="datetimeFigureOut">
              <a:rPr lang="en-US" smtClean="0"/>
              <a:t>10/22/2013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299EB7DF-4FF9-4599-B133-F5B01A263A90}"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178957A8-1327-47BE-8646-626387218622}" type="datetimeFigureOut">
              <a:rPr lang="en-US" smtClean="0"/>
              <a:t>10/22/2013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299EB7DF-4FF9-4599-B133-F5B01A263A90}"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178957A8-1327-47BE-8646-626387218622}" type="datetimeFigureOut">
              <a:rPr lang="en-US" smtClean="0"/>
              <a:t>10/22/2013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9EB7DF-4FF9-4599-B133-F5B01A263A9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178957A8-1327-47BE-8646-626387218622}"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EB7DF-4FF9-4599-B133-F5B01A263A90}"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178957A8-1327-47BE-8646-626387218622}" type="datetimeFigureOut">
              <a:rPr lang="en-US" smtClean="0"/>
              <a:t>10/22/2013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299EB7DF-4FF9-4599-B133-F5B01A263A9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hyperlink" Target="mailto:drc-info@email.arizona.edu" TargetMode="External"/><Relationship Id="rId4" Type="http://schemas.openxmlformats.org/officeDocument/2006/relationships/hyperlink" Target="http://drc.arizona.edu/"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mailto:mullerc@email.arizona.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229600" cy="868362"/>
          </a:xfrm>
        </p:spPr>
        <p:txBody>
          <a:bodyPr/>
          <a:lstStyle/>
          <a:p>
            <a:r>
              <a:rPr lang="en-US" dirty="0" smtClean="0"/>
              <a:t>Disability Resources - About Us</a:t>
            </a:r>
            <a:endParaRPr lang="en-US"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0" y="5631724"/>
            <a:ext cx="3361038"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28600" y="1447800"/>
            <a:ext cx="8458200" cy="4585871"/>
          </a:xfrm>
          <a:prstGeom prst="rect">
            <a:avLst/>
          </a:prstGeom>
          <a:noFill/>
        </p:spPr>
        <p:txBody>
          <a:bodyPr wrap="square" rtlCol="0">
            <a:spAutoFit/>
          </a:bodyPr>
          <a:lstStyle/>
          <a:p>
            <a:r>
              <a:rPr lang="en-US" sz="2800" dirty="0" smtClean="0"/>
              <a:t>32 staff members</a:t>
            </a:r>
          </a:p>
          <a:p>
            <a:pPr marL="457200" indent="-457200">
              <a:buFont typeface="Arial" panose="020B0604020202020204" pitchFamily="34" charset="0"/>
              <a:buChar char="•"/>
            </a:pPr>
            <a:r>
              <a:rPr lang="en-US" sz="2800" dirty="0" smtClean="0"/>
              <a:t>Access Consultants</a:t>
            </a:r>
          </a:p>
          <a:p>
            <a:pPr marL="457200" indent="-457200">
              <a:buFont typeface="Arial" panose="020B0604020202020204" pitchFamily="34" charset="0"/>
              <a:buChar char="•"/>
            </a:pPr>
            <a:r>
              <a:rPr lang="en-US" sz="2800" dirty="0" smtClean="0"/>
              <a:t>Accommodations Staff (Testing, Interpreting</a:t>
            </a:r>
            <a:r>
              <a:rPr lang="en-US" sz="2800" dirty="0"/>
              <a:t>)</a:t>
            </a:r>
            <a:endParaRPr lang="en-US" sz="2800" dirty="0" smtClean="0"/>
          </a:p>
          <a:p>
            <a:pPr marL="457200" indent="-457200">
              <a:buFont typeface="Arial" panose="020B0604020202020204" pitchFamily="34" charset="0"/>
              <a:buChar char="•"/>
            </a:pPr>
            <a:r>
              <a:rPr lang="en-US" sz="2800" dirty="0" smtClean="0"/>
              <a:t>Outreach(Physical, Technology)</a:t>
            </a:r>
          </a:p>
          <a:p>
            <a:pPr marL="457200" indent="-457200">
              <a:buFont typeface="Arial" panose="020B0604020202020204" pitchFamily="34" charset="0"/>
              <a:buChar char="•"/>
            </a:pPr>
            <a:r>
              <a:rPr lang="en-US" sz="2800" dirty="0" smtClean="0"/>
              <a:t>Athletics</a:t>
            </a:r>
          </a:p>
          <a:p>
            <a:pPr marL="457200" indent="-457200">
              <a:buFont typeface="Arial" panose="020B0604020202020204" pitchFamily="34" charset="0"/>
              <a:buChar char="•"/>
            </a:pPr>
            <a:r>
              <a:rPr lang="en-US" sz="2800" dirty="0" smtClean="0"/>
              <a:t>Workplace Access</a:t>
            </a:r>
          </a:p>
          <a:p>
            <a:endParaRPr lang="en-US" sz="3200" dirty="0"/>
          </a:p>
          <a:p>
            <a:r>
              <a:rPr lang="en-US" sz="2800" dirty="0" smtClean="0"/>
              <a:t>We work with over 2,000 students, campus visitors, faculty and staff each year.</a:t>
            </a:r>
          </a:p>
          <a:p>
            <a:endParaRPr lang="en-US" sz="3600" dirty="0"/>
          </a:p>
        </p:txBody>
      </p:sp>
    </p:spTree>
    <p:extLst>
      <p:ext uri="{BB962C8B-B14F-4D97-AF65-F5344CB8AC3E}">
        <p14:creationId xmlns:p14="http://schemas.microsoft.com/office/powerpoint/2010/main" val="431809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0"/>
            <a:ext cx="6584577" cy="1143000"/>
          </a:xfrm>
        </p:spPr>
        <p:txBody>
          <a:bodyPr>
            <a:normAutofit/>
          </a:bodyPr>
          <a:lstStyle/>
          <a:p>
            <a:r>
              <a:rPr lang="en-US" dirty="0" smtClean="0"/>
              <a:t>DRC Facts </a:t>
            </a:r>
            <a:endParaRPr lang="en-US" dirty="0"/>
          </a:p>
        </p:txBody>
      </p:sp>
      <p:pic>
        <p:nvPicPr>
          <p:cNvPr id="1026" name="Picture 2" descr="\\sa\files\DRC\DRC Logos\small\DRC_sidecar_blue_sma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56" y="5410200"/>
            <a:ext cx="3415144" cy="12418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04800" y="1676400"/>
            <a:ext cx="8458200" cy="3970318"/>
          </a:xfrm>
          <a:prstGeom prst="rect">
            <a:avLst/>
          </a:prstGeom>
          <a:noFill/>
        </p:spPr>
        <p:txBody>
          <a:bodyPr wrap="square" rtlCol="0">
            <a:spAutoFit/>
          </a:bodyPr>
          <a:lstStyle/>
          <a:p>
            <a:pPr marL="571500" indent="-571500">
              <a:buFont typeface="Arial"/>
              <a:buChar char="•"/>
            </a:pPr>
            <a:r>
              <a:rPr lang="en-US" sz="3500" dirty="0" smtClean="0"/>
              <a:t>Largest adaptive athletics program in the country</a:t>
            </a:r>
          </a:p>
          <a:p>
            <a:pPr marL="571500" indent="-571500">
              <a:buFont typeface="Arial"/>
              <a:buChar char="•"/>
            </a:pPr>
            <a:r>
              <a:rPr lang="en-US" sz="3500" dirty="0" smtClean="0"/>
              <a:t>National leader on framing disability in higher education</a:t>
            </a:r>
          </a:p>
          <a:p>
            <a:pPr marL="1485900" lvl="2" indent="-571500">
              <a:buFont typeface="Arial" panose="020B0604020202020204" pitchFamily="34" charset="0"/>
              <a:buChar char="•"/>
            </a:pPr>
            <a:r>
              <a:rPr lang="en-US" sz="3500" dirty="0" smtClean="0"/>
              <a:t>Outreach work </a:t>
            </a:r>
          </a:p>
          <a:p>
            <a:pPr marL="1485900" lvl="2" indent="-571500">
              <a:buFont typeface="Arial" panose="020B0604020202020204" pitchFamily="34" charset="0"/>
              <a:buChar char="•"/>
            </a:pPr>
            <a:r>
              <a:rPr lang="en-US" sz="3500" dirty="0" smtClean="0"/>
              <a:t>Academic partnerships</a:t>
            </a:r>
          </a:p>
          <a:p>
            <a:pPr marL="571500" indent="-571500">
              <a:buFont typeface="Arial" panose="020B0604020202020204" pitchFamily="34" charset="0"/>
              <a:buChar char="•"/>
            </a:pPr>
            <a:r>
              <a:rPr lang="en-US" sz="3500" dirty="0" smtClean="0"/>
              <a:t>Resources for faculty and staff</a:t>
            </a:r>
          </a:p>
        </p:txBody>
      </p:sp>
    </p:spTree>
    <p:extLst>
      <p:ext uri="{BB962C8B-B14F-4D97-AF65-F5344CB8AC3E}">
        <p14:creationId xmlns:p14="http://schemas.microsoft.com/office/powerpoint/2010/main" val="2614100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76200"/>
            <a:ext cx="6736977" cy="990600"/>
          </a:xfrm>
        </p:spPr>
        <p:txBody>
          <a:bodyPr>
            <a:normAutofit/>
          </a:bodyPr>
          <a:lstStyle/>
          <a:p>
            <a:r>
              <a:rPr lang="en-US" dirty="0" smtClean="0"/>
              <a:t>How to contact us?</a:t>
            </a:r>
            <a:endParaRPr lang="en-US" dirty="0"/>
          </a:p>
        </p:txBody>
      </p:sp>
      <p:pic>
        <p:nvPicPr>
          <p:cNvPr id="1026" name="Picture 2" descr="\\sa\files\DRC\DRC Logos\small\DRC_sidecar_blue_sma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56" y="5410200"/>
            <a:ext cx="3415144" cy="12418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04800" y="1371600"/>
            <a:ext cx="8534400" cy="3416320"/>
          </a:xfrm>
          <a:prstGeom prst="rect">
            <a:avLst/>
          </a:prstGeom>
          <a:noFill/>
        </p:spPr>
        <p:txBody>
          <a:bodyPr wrap="square" rtlCol="0">
            <a:spAutoFit/>
          </a:bodyPr>
          <a:lstStyle/>
          <a:p>
            <a:r>
              <a:rPr lang="en-US" sz="3600" dirty="0" smtClean="0"/>
              <a:t>Walk in (Daily 8:30-11:30 and 1:30 – 4:30)</a:t>
            </a:r>
          </a:p>
          <a:p>
            <a:r>
              <a:rPr lang="en-US" sz="3600" dirty="0" smtClean="0"/>
              <a:t>Website (</a:t>
            </a:r>
            <a:r>
              <a:rPr lang="en-US" sz="3600" dirty="0" smtClean="0">
                <a:hlinkClick r:id="rId4"/>
              </a:rPr>
              <a:t>http://drc.arizona.edu/</a:t>
            </a:r>
            <a:r>
              <a:rPr lang="en-US" sz="3600" dirty="0" smtClean="0"/>
              <a:t>)</a:t>
            </a:r>
          </a:p>
          <a:p>
            <a:r>
              <a:rPr lang="en-US" sz="3600" dirty="0" smtClean="0"/>
              <a:t>Appointment </a:t>
            </a:r>
          </a:p>
          <a:p>
            <a:pPr marL="571500" indent="-571500">
              <a:buFont typeface="Arial" panose="020B0604020202020204" pitchFamily="34" charset="0"/>
              <a:buChar char="•"/>
            </a:pPr>
            <a:r>
              <a:rPr lang="en-US" sz="3600" dirty="0" smtClean="0"/>
              <a:t>Email – </a:t>
            </a:r>
            <a:r>
              <a:rPr lang="en-US" sz="3600" dirty="0" smtClean="0">
                <a:hlinkClick r:id="rId5"/>
              </a:rPr>
              <a:t>drc-info@email.arizona.edu</a:t>
            </a:r>
            <a:endParaRPr lang="en-US" sz="3600" dirty="0" smtClean="0"/>
          </a:p>
          <a:p>
            <a:pPr marL="571500" indent="-571500">
              <a:buFont typeface="Arial" panose="020B0604020202020204" pitchFamily="34" charset="0"/>
              <a:buChar char="•"/>
            </a:pPr>
            <a:r>
              <a:rPr lang="en-US" sz="3600" dirty="0" smtClean="0"/>
              <a:t>Phone – 520-621-3268</a:t>
            </a:r>
          </a:p>
        </p:txBody>
      </p:sp>
    </p:spTree>
    <p:extLst>
      <p:ext uri="{BB962C8B-B14F-4D97-AF65-F5344CB8AC3E}">
        <p14:creationId xmlns:p14="http://schemas.microsoft.com/office/powerpoint/2010/main" val="1737533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Cheryl</a:t>
            </a:r>
            <a:endParaRPr lang="en-US" dirty="0"/>
          </a:p>
        </p:txBody>
      </p:sp>
      <p:sp>
        <p:nvSpPr>
          <p:cNvPr id="3" name="Content Placeholder 2"/>
          <p:cNvSpPr>
            <a:spLocks noGrp="1"/>
          </p:cNvSpPr>
          <p:nvPr>
            <p:ph idx="1"/>
          </p:nvPr>
        </p:nvSpPr>
        <p:spPr>
          <a:xfrm>
            <a:off x="457199" y="2971800"/>
            <a:ext cx="6508377" cy="3154363"/>
          </a:xfrm>
        </p:spPr>
        <p:txBody>
          <a:bodyPr>
            <a:normAutofit/>
          </a:bodyPr>
          <a:lstStyle/>
          <a:p>
            <a:pPr marL="0" indent="0">
              <a:buNone/>
            </a:pPr>
            <a:r>
              <a:rPr lang="en-US" sz="3200" dirty="0" smtClean="0"/>
              <a:t>Cheryl Muller</a:t>
            </a:r>
          </a:p>
          <a:p>
            <a:pPr marL="0" indent="0">
              <a:buNone/>
            </a:pPr>
            <a:r>
              <a:rPr lang="en-US" sz="3200" dirty="0" smtClean="0"/>
              <a:t>Assistant Director</a:t>
            </a:r>
          </a:p>
          <a:p>
            <a:pPr marL="0" indent="0">
              <a:buNone/>
            </a:pPr>
            <a:r>
              <a:rPr lang="en-US" sz="3200" dirty="0" smtClean="0">
                <a:hlinkClick r:id="rId2"/>
              </a:rPr>
              <a:t>mullerc@email.arizona.edu</a:t>
            </a:r>
            <a:endParaRPr lang="en-US" sz="3200" dirty="0" smtClean="0"/>
          </a:p>
          <a:p>
            <a:pPr marL="0" indent="0">
              <a:buNone/>
            </a:pPr>
            <a:r>
              <a:rPr lang="en-US" sz="3200" dirty="0" smtClean="0"/>
              <a:t>520-621-9170 </a:t>
            </a:r>
            <a:endParaRPr lang="en-US" sz="3200" dirty="0"/>
          </a:p>
        </p:txBody>
      </p:sp>
    </p:spTree>
    <p:extLst>
      <p:ext uri="{BB962C8B-B14F-4D97-AF65-F5344CB8AC3E}">
        <p14:creationId xmlns:p14="http://schemas.microsoft.com/office/powerpoint/2010/main" val="2835600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33400"/>
            <a:ext cx="7086600" cy="1143000"/>
          </a:xfrm>
        </p:spPr>
        <p:txBody>
          <a:bodyPr>
            <a:noAutofit/>
          </a:bodyPr>
          <a:lstStyle/>
          <a:p>
            <a:pPr algn="l"/>
            <a:r>
              <a:rPr lang="en-US" dirty="0" smtClean="0"/>
              <a:t>How we approach our work</a:t>
            </a:r>
            <a:br>
              <a:rPr lang="en-US" dirty="0" smtClean="0"/>
            </a:br>
            <a:endParaRPr lang="en-US" dirty="0"/>
          </a:p>
        </p:txBody>
      </p:sp>
      <p:pic>
        <p:nvPicPr>
          <p:cNvPr id="1026" name="Picture 2" descr="\\sa\files\DRC\DRC Logos\small\DRC_sidecar_blue_sma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56" y="5410200"/>
            <a:ext cx="3415144" cy="12418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57200" y="1674435"/>
            <a:ext cx="8458200" cy="3785652"/>
          </a:xfrm>
          <a:prstGeom prst="rect">
            <a:avLst/>
          </a:prstGeom>
          <a:noFill/>
        </p:spPr>
        <p:txBody>
          <a:bodyPr wrap="square" rtlCol="0">
            <a:spAutoFit/>
          </a:bodyPr>
          <a:lstStyle/>
          <a:p>
            <a:r>
              <a:rPr lang="en-US" sz="2800" dirty="0" smtClean="0"/>
              <a:t>DRC Mission</a:t>
            </a:r>
            <a:r>
              <a:rPr lang="en-US" sz="2800" dirty="0"/>
              <a:t/>
            </a:r>
            <a:br>
              <a:rPr lang="en-US" sz="2800" dirty="0"/>
            </a:br>
            <a:endParaRPr lang="en-US" sz="2800" dirty="0" smtClean="0"/>
          </a:p>
          <a:p>
            <a:r>
              <a:rPr lang="en-US" sz="2800" dirty="0" smtClean="0"/>
              <a:t>To create inclusive and sustainable learning and working environments and facilitate access, discourse, and involvement through innovative services and programs, leadership, and collaboration.</a:t>
            </a:r>
          </a:p>
          <a:p>
            <a:endParaRPr lang="en-US" sz="4400" dirty="0"/>
          </a:p>
        </p:txBody>
      </p:sp>
    </p:spTree>
    <p:extLst>
      <p:ext uri="{BB962C8B-B14F-4D97-AF65-F5344CB8AC3E}">
        <p14:creationId xmlns:p14="http://schemas.microsoft.com/office/powerpoint/2010/main" val="362786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57200"/>
            <a:ext cx="6508377" cy="685800"/>
          </a:xfrm>
        </p:spPr>
        <p:txBody>
          <a:bodyPr>
            <a:normAutofit/>
          </a:bodyPr>
          <a:lstStyle/>
          <a:p>
            <a:r>
              <a:rPr lang="en-US" dirty="0" smtClean="0"/>
              <a:t>Our goal</a:t>
            </a:r>
            <a:endParaRPr lang="en-US" dirty="0"/>
          </a:p>
        </p:txBody>
      </p:sp>
      <p:pic>
        <p:nvPicPr>
          <p:cNvPr id="1026" name="Picture 2" descr="\\sa\files\DRC\DRC Logos\small\DRC_sidecar_blue_sma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56" y="5410200"/>
            <a:ext cx="3415144" cy="12418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04800" y="1295400"/>
            <a:ext cx="8458200" cy="2677656"/>
          </a:xfrm>
          <a:prstGeom prst="rect">
            <a:avLst/>
          </a:prstGeom>
          <a:noFill/>
        </p:spPr>
        <p:txBody>
          <a:bodyPr wrap="square" rtlCol="0">
            <a:spAutoFit/>
          </a:bodyPr>
          <a:lstStyle/>
          <a:p>
            <a:r>
              <a:rPr lang="en-US" sz="2800" dirty="0" smtClean="0"/>
              <a:t>Grounded in Disability Studies, we work to provide access and reframe perceptions of disability on campus</a:t>
            </a:r>
          </a:p>
          <a:p>
            <a:pPr marL="914400" lvl="1" indent="-457200">
              <a:buFont typeface="Arial"/>
              <a:buChar char="•"/>
            </a:pPr>
            <a:r>
              <a:rPr lang="en-US" sz="2800" dirty="0" smtClean="0"/>
              <a:t>Individual accommodations </a:t>
            </a:r>
          </a:p>
          <a:p>
            <a:pPr marL="914400" lvl="1" indent="-457200">
              <a:buFont typeface="Arial"/>
              <a:buChar char="•"/>
            </a:pPr>
            <a:r>
              <a:rPr lang="en-US" sz="2800" dirty="0" smtClean="0"/>
              <a:t>Redesign of environments</a:t>
            </a:r>
            <a:endParaRPr lang="en-US" sz="2800" dirty="0"/>
          </a:p>
          <a:p>
            <a:endParaRPr lang="en-US" sz="2800" dirty="0" smtClean="0"/>
          </a:p>
        </p:txBody>
      </p:sp>
      <p:graphicFrame>
        <p:nvGraphicFramePr>
          <p:cNvPr id="2" name="Table 1"/>
          <p:cNvGraphicFramePr>
            <a:graphicFrameLocks noGrp="1"/>
          </p:cNvGraphicFramePr>
          <p:nvPr>
            <p:extLst>
              <p:ext uri="{D42A27DB-BD31-4B8C-83A1-F6EECF244321}">
                <p14:modId xmlns:p14="http://schemas.microsoft.com/office/powerpoint/2010/main" val="2680238668"/>
              </p:ext>
            </p:extLst>
          </p:nvPr>
        </p:nvGraphicFramePr>
        <p:xfrm>
          <a:off x="1295400" y="3657600"/>
          <a:ext cx="6096000" cy="118872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marL="0" indent="0">
                        <a:buFont typeface="Arial"/>
                        <a:buNone/>
                      </a:pPr>
                      <a:r>
                        <a:rPr lang="en-US" sz="2000" b="0" dirty="0" smtClean="0">
                          <a:solidFill>
                            <a:schemeClr val="tx1"/>
                          </a:solidFill>
                        </a:rPr>
                        <a:t>Curricular</a:t>
                      </a:r>
                      <a:endParaRPr lang="en-US" sz="2000" b="0" dirty="0">
                        <a:solidFill>
                          <a:schemeClr val="tx1"/>
                        </a:solidFill>
                      </a:endParaRPr>
                    </a:p>
                  </a:txBody>
                  <a:tcPr>
                    <a:solidFill>
                      <a:srgbClr val="FFFFFF"/>
                    </a:solidFill>
                  </a:tcPr>
                </a:tc>
                <a:tc>
                  <a:txBody>
                    <a:bodyPr/>
                    <a:lstStyle/>
                    <a:p>
                      <a:r>
                        <a:rPr lang="en-US" sz="2000" b="0" dirty="0" smtClean="0">
                          <a:solidFill>
                            <a:schemeClr val="tx1"/>
                          </a:solidFill>
                        </a:rPr>
                        <a:t>Physical</a:t>
                      </a:r>
                      <a:endParaRPr lang="en-US" sz="2000" b="0" dirty="0">
                        <a:solidFill>
                          <a:schemeClr val="tx1"/>
                        </a:solidFill>
                      </a:endParaRPr>
                    </a:p>
                  </a:txBody>
                  <a:tcPr>
                    <a:solidFill>
                      <a:srgbClr val="FFFFFF"/>
                    </a:solidFill>
                  </a:tcPr>
                </a:tc>
              </a:tr>
              <a:tr h="370840">
                <a:tc>
                  <a:txBody>
                    <a:bodyPr/>
                    <a:lstStyle/>
                    <a:p>
                      <a:r>
                        <a:rPr lang="en-US" sz="2000" dirty="0" smtClean="0">
                          <a:solidFill>
                            <a:schemeClr val="tx1"/>
                          </a:solidFill>
                        </a:rPr>
                        <a:t>Technology</a:t>
                      </a:r>
                      <a:endParaRPr lang="en-US" sz="2000" dirty="0">
                        <a:solidFill>
                          <a:schemeClr val="tx1"/>
                        </a:solidFill>
                      </a:endParaRPr>
                    </a:p>
                  </a:txBody>
                  <a:tcPr>
                    <a:solidFill>
                      <a:srgbClr val="FFFFFF"/>
                    </a:solidFill>
                  </a:tcPr>
                </a:tc>
                <a:tc>
                  <a:txBody>
                    <a:bodyPr/>
                    <a:lstStyle/>
                    <a:p>
                      <a:r>
                        <a:rPr lang="en-US" sz="2000" dirty="0" smtClean="0">
                          <a:solidFill>
                            <a:schemeClr val="tx1"/>
                          </a:solidFill>
                        </a:rPr>
                        <a:t>Policy</a:t>
                      </a:r>
                      <a:endParaRPr lang="en-US" sz="2000" dirty="0">
                        <a:solidFill>
                          <a:schemeClr val="tx1"/>
                        </a:solidFill>
                      </a:endParaRPr>
                    </a:p>
                  </a:txBody>
                  <a:tcPr>
                    <a:solidFill>
                      <a:srgbClr val="FFFFFF"/>
                    </a:solidFill>
                  </a:tcPr>
                </a:tc>
              </a:tr>
              <a:tr h="370840">
                <a:tc>
                  <a:txBody>
                    <a:bodyPr/>
                    <a:lstStyle/>
                    <a:p>
                      <a:r>
                        <a:rPr lang="en-US" sz="2000" dirty="0" smtClean="0">
                          <a:solidFill>
                            <a:schemeClr val="tx1"/>
                          </a:solidFill>
                        </a:rPr>
                        <a:t>Workplace</a:t>
                      </a:r>
                      <a:endParaRPr lang="en-US" sz="2000" dirty="0">
                        <a:solidFill>
                          <a:schemeClr val="tx1"/>
                        </a:solidFill>
                      </a:endParaRPr>
                    </a:p>
                  </a:txBody>
                  <a:tcPr>
                    <a:solidFill>
                      <a:srgbClr val="FFFFFF"/>
                    </a:solidFill>
                  </a:tcPr>
                </a:tc>
                <a:tc>
                  <a:txBody>
                    <a:bodyPr/>
                    <a:lstStyle/>
                    <a:p>
                      <a:r>
                        <a:rPr lang="en-US" sz="2000" b="1" dirty="0" smtClean="0">
                          <a:solidFill>
                            <a:schemeClr val="tx1"/>
                          </a:solidFill>
                        </a:rPr>
                        <a:t>Attitudinal</a:t>
                      </a:r>
                      <a:endParaRPr lang="en-US" sz="2000" b="1" dirty="0">
                        <a:solidFill>
                          <a:schemeClr val="tx1"/>
                        </a:solidFill>
                      </a:endParaRPr>
                    </a:p>
                  </a:txBody>
                  <a:tcPr>
                    <a:solidFill>
                      <a:srgbClr val="FFFFFF"/>
                    </a:solidFill>
                  </a:tcPr>
                </a:tc>
              </a:tr>
            </a:tbl>
          </a:graphicData>
        </a:graphic>
      </p:graphicFrame>
    </p:spTree>
    <p:extLst>
      <p:ext uri="{BB962C8B-B14F-4D97-AF65-F5344CB8AC3E}">
        <p14:creationId xmlns:p14="http://schemas.microsoft.com/office/powerpoint/2010/main" val="2822255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6508377" cy="1143000"/>
          </a:xfrm>
        </p:spPr>
        <p:txBody>
          <a:bodyPr/>
          <a:lstStyle/>
          <a:p>
            <a:r>
              <a:rPr lang="en-US" dirty="0" smtClean="0"/>
              <a:t>First steps for students</a:t>
            </a:r>
            <a:endParaRPr lang="en-US" dirty="0"/>
          </a:p>
        </p:txBody>
      </p:sp>
      <p:sp>
        <p:nvSpPr>
          <p:cNvPr id="4" name="TextBox 3"/>
          <p:cNvSpPr txBox="1"/>
          <p:nvPr/>
        </p:nvSpPr>
        <p:spPr>
          <a:xfrm>
            <a:off x="381000" y="1524000"/>
            <a:ext cx="8610600" cy="4832092"/>
          </a:xfrm>
          <a:prstGeom prst="rect">
            <a:avLst/>
          </a:prstGeom>
          <a:noFill/>
        </p:spPr>
        <p:txBody>
          <a:bodyPr wrap="square" rtlCol="0">
            <a:spAutoFit/>
          </a:bodyPr>
          <a:lstStyle/>
          <a:p>
            <a:r>
              <a:rPr lang="en-US" sz="2800" dirty="0" smtClean="0"/>
              <a:t>Get connected with DRC</a:t>
            </a:r>
          </a:p>
          <a:p>
            <a:pPr marL="457200" indent="-457200">
              <a:buFont typeface="Arial" panose="020B0604020202020204" pitchFamily="34" charset="0"/>
              <a:buChar char="•"/>
            </a:pPr>
            <a:r>
              <a:rPr lang="en-US" sz="2800" dirty="0" smtClean="0"/>
              <a:t>Call and talk with someone</a:t>
            </a:r>
          </a:p>
          <a:p>
            <a:pPr marL="457200" indent="-457200">
              <a:buFont typeface="Arial" panose="020B0604020202020204" pitchFamily="34" charset="0"/>
              <a:buChar char="•"/>
            </a:pPr>
            <a:r>
              <a:rPr lang="en-US" sz="2800" dirty="0" smtClean="0"/>
              <a:t>Walk in and meet with an Access Consultant</a:t>
            </a:r>
          </a:p>
          <a:p>
            <a:pPr marL="457200" indent="-457200">
              <a:buFont typeface="Arial" panose="020B0604020202020204" pitchFamily="34" charset="0"/>
              <a:buChar char="•"/>
            </a:pPr>
            <a:r>
              <a:rPr lang="en-US" sz="2800" dirty="0" smtClean="0"/>
              <a:t>Email any questions</a:t>
            </a:r>
          </a:p>
          <a:p>
            <a:pPr marL="457200" indent="-457200">
              <a:buFont typeface="Arial" panose="020B0604020202020204" pitchFamily="34" charset="0"/>
              <a:buChar char="•"/>
            </a:pPr>
            <a:r>
              <a:rPr lang="en-US" sz="2800" dirty="0" smtClean="0"/>
              <a:t>Complete form on DRC Website</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smtClean="0"/>
              <a:t>Once form is submitted: </a:t>
            </a:r>
            <a:endParaRPr lang="en-US" sz="2800" dirty="0"/>
          </a:p>
          <a:p>
            <a:pPr marL="1371600" lvl="2" indent="-457200">
              <a:buFont typeface="Arial" panose="020B0604020202020204" pitchFamily="34" charset="0"/>
              <a:buChar char="•"/>
            </a:pPr>
            <a:r>
              <a:rPr lang="en-US" sz="2800" dirty="0" smtClean="0"/>
              <a:t>Access Consultant will get in touch</a:t>
            </a:r>
            <a:endParaRPr lang="en-US" sz="2800" dirty="0"/>
          </a:p>
          <a:p>
            <a:pPr marL="1371600" lvl="2" indent="-457200">
              <a:buFont typeface="Arial" panose="020B0604020202020204" pitchFamily="34" charset="0"/>
              <a:buChar char="•"/>
            </a:pPr>
            <a:r>
              <a:rPr lang="en-US" sz="2800" dirty="0"/>
              <a:t>Call to make an </a:t>
            </a:r>
            <a:r>
              <a:rPr lang="en-US" sz="2800" dirty="0" smtClean="0"/>
              <a:t>appointment </a:t>
            </a:r>
            <a:r>
              <a:rPr lang="en-US" sz="2800" dirty="0"/>
              <a:t>with assigned </a:t>
            </a:r>
            <a:r>
              <a:rPr lang="en-US" sz="2800" dirty="0" smtClean="0"/>
              <a:t>Access Consultant</a:t>
            </a:r>
            <a:endParaRPr lang="en-US" sz="2800" dirty="0"/>
          </a:p>
          <a:p>
            <a:pPr lvl="1"/>
            <a:r>
              <a:rPr lang="en-US" sz="2800" dirty="0" smtClean="0"/>
              <a:t>	</a:t>
            </a:r>
            <a:endParaRPr lang="en-US" sz="2800" dirty="0"/>
          </a:p>
        </p:txBody>
      </p:sp>
    </p:spTree>
    <p:extLst>
      <p:ext uri="{BB962C8B-B14F-4D97-AF65-F5344CB8AC3E}">
        <p14:creationId xmlns:p14="http://schemas.microsoft.com/office/powerpoint/2010/main" val="1869609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exactly </a:t>
            </a:r>
            <a:r>
              <a:rPr lang="en-US" i="1" dirty="0" smtClean="0"/>
              <a:t>is </a:t>
            </a:r>
            <a:r>
              <a:rPr lang="en-US" dirty="0" smtClean="0"/>
              <a:t>an accommodation?</a:t>
            </a:r>
            <a:endParaRPr lang="en-US" dirty="0"/>
          </a:p>
        </p:txBody>
      </p:sp>
      <p:sp>
        <p:nvSpPr>
          <p:cNvPr id="3" name="TextBox 2"/>
          <p:cNvSpPr txBox="1"/>
          <p:nvPr/>
        </p:nvSpPr>
        <p:spPr>
          <a:xfrm>
            <a:off x="685800" y="2667000"/>
            <a:ext cx="7086600" cy="3816430"/>
          </a:xfrm>
          <a:prstGeom prst="rect">
            <a:avLst/>
          </a:prstGeom>
          <a:noFill/>
        </p:spPr>
        <p:txBody>
          <a:bodyPr wrap="square" rtlCol="0">
            <a:spAutoFit/>
          </a:bodyPr>
          <a:lstStyle/>
          <a:p>
            <a:r>
              <a:rPr lang="en-US" sz="2800" dirty="0" smtClean="0"/>
              <a:t>A modification to ensure access</a:t>
            </a:r>
          </a:p>
          <a:p>
            <a:endParaRPr lang="en-US" sz="2800" smtClean="0"/>
          </a:p>
          <a:p>
            <a:r>
              <a:rPr lang="en-US" sz="2800" smtClean="0"/>
              <a:t>Classroom </a:t>
            </a:r>
            <a:r>
              <a:rPr lang="en-US" sz="2800" dirty="0" smtClean="0"/>
              <a:t>examples</a:t>
            </a:r>
          </a:p>
          <a:p>
            <a:pPr marL="914400" lvl="1" indent="-457200">
              <a:buFont typeface="Arial" panose="020B0604020202020204" pitchFamily="34" charset="0"/>
              <a:buChar char="•"/>
            </a:pPr>
            <a:r>
              <a:rPr lang="en-US" sz="2800" dirty="0" smtClean="0"/>
              <a:t>Access to notes</a:t>
            </a:r>
          </a:p>
          <a:p>
            <a:pPr marL="914400" lvl="1" indent="-457200">
              <a:buFont typeface="Arial" panose="020B0604020202020204" pitchFamily="34" charset="0"/>
              <a:buChar char="•"/>
            </a:pPr>
            <a:r>
              <a:rPr lang="en-US" sz="2800" dirty="0" smtClean="0"/>
              <a:t>Access to seating</a:t>
            </a:r>
          </a:p>
          <a:p>
            <a:pPr marL="914400" lvl="1" indent="-457200">
              <a:buFont typeface="Arial" panose="020B0604020202020204" pitchFamily="34" charset="0"/>
              <a:buChar char="•"/>
            </a:pPr>
            <a:r>
              <a:rPr lang="en-US" sz="2800" dirty="0" smtClean="0"/>
              <a:t>Sign language interpreters</a:t>
            </a:r>
          </a:p>
          <a:p>
            <a:pPr marL="914400" lvl="1" indent="-457200">
              <a:buFont typeface="Arial" panose="020B0604020202020204" pitchFamily="34" charset="0"/>
              <a:buChar char="•"/>
            </a:pPr>
            <a:r>
              <a:rPr lang="en-US" sz="2800" dirty="0" smtClean="0"/>
              <a:t>Captioned videos</a:t>
            </a:r>
          </a:p>
          <a:p>
            <a:pPr marL="914400" lvl="1" indent="-457200">
              <a:buFont typeface="Arial" panose="020B0604020202020204" pitchFamily="34" charset="0"/>
              <a:buChar char="•"/>
            </a:pPr>
            <a:r>
              <a:rPr lang="en-US" sz="2800" dirty="0" smtClean="0"/>
              <a:t>Extended time on exams</a:t>
            </a:r>
          </a:p>
          <a:p>
            <a:endParaRPr lang="en-US" dirty="0"/>
          </a:p>
        </p:txBody>
      </p:sp>
    </p:spTree>
    <p:extLst>
      <p:ext uri="{BB962C8B-B14F-4D97-AF65-F5344CB8AC3E}">
        <p14:creationId xmlns:p14="http://schemas.microsoft.com/office/powerpoint/2010/main" val="4148754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6508376" cy="1447800"/>
          </a:xfrm>
        </p:spPr>
        <p:txBody>
          <a:bodyPr/>
          <a:lstStyle/>
          <a:p>
            <a:r>
              <a:rPr lang="en-US" dirty="0" smtClean="0"/>
              <a:t>How does DRC work through access issues?</a:t>
            </a:r>
            <a:endParaRPr lang="en-US" dirty="0"/>
          </a:p>
        </p:txBody>
      </p:sp>
      <p:sp>
        <p:nvSpPr>
          <p:cNvPr id="3" name="TextBox 2"/>
          <p:cNvSpPr txBox="1"/>
          <p:nvPr/>
        </p:nvSpPr>
        <p:spPr>
          <a:xfrm>
            <a:off x="533400" y="2286000"/>
            <a:ext cx="7010400" cy="3816429"/>
          </a:xfrm>
          <a:prstGeom prst="rect">
            <a:avLst/>
          </a:prstGeom>
          <a:noFill/>
        </p:spPr>
        <p:txBody>
          <a:bodyPr wrap="square" rtlCol="0">
            <a:spAutoFit/>
          </a:bodyPr>
          <a:lstStyle/>
          <a:p>
            <a:r>
              <a:rPr lang="en-US" sz="2800" dirty="0" smtClean="0"/>
              <a:t>Issues are related to access or lack of access</a:t>
            </a:r>
          </a:p>
          <a:p>
            <a:pPr marL="457200" indent="-457200">
              <a:buFont typeface="Arial" panose="020B0604020202020204" pitchFamily="34" charset="0"/>
              <a:buChar char="•"/>
            </a:pPr>
            <a:r>
              <a:rPr lang="en-US" sz="2800" dirty="0" smtClean="0"/>
              <a:t>DRC works with those involved in the design, whether it is physical, curricular or technological</a:t>
            </a:r>
          </a:p>
          <a:p>
            <a:pPr marL="457200" indent="-457200">
              <a:buFont typeface="Arial" panose="020B0604020202020204" pitchFamily="34" charset="0"/>
              <a:buChar char="•"/>
            </a:pPr>
            <a:r>
              <a:rPr lang="en-US" sz="2800" dirty="0" smtClean="0"/>
              <a:t>Not one size fits all</a:t>
            </a:r>
          </a:p>
          <a:p>
            <a:pPr marL="457200" indent="-457200">
              <a:buFont typeface="Arial" panose="020B0604020202020204" pitchFamily="34" charset="0"/>
              <a:buChar char="•"/>
            </a:pPr>
            <a:r>
              <a:rPr lang="en-US" sz="2800" dirty="0" smtClean="0"/>
              <a:t>Process  is completed when access barriers are resolved</a:t>
            </a:r>
          </a:p>
          <a:p>
            <a:endParaRPr lang="en-US" dirty="0"/>
          </a:p>
        </p:txBody>
      </p:sp>
    </p:spTree>
    <p:extLst>
      <p:ext uri="{BB962C8B-B14F-4D97-AF65-F5344CB8AC3E}">
        <p14:creationId xmlns:p14="http://schemas.microsoft.com/office/powerpoint/2010/main" val="74879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0"/>
            <a:ext cx="6508377" cy="1066800"/>
          </a:xfrm>
        </p:spPr>
        <p:txBody>
          <a:bodyPr/>
          <a:lstStyle/>
          <a:p>
            <a:r>
              <a:rPr lang="en-US" dirty="0" smtClean="0"/>
              <a:t>Faculty Collaboration </a:t>
            </a:r>
            <a:endParaRPr lang="en-US" dirty="0"/>
          </a:p>
        </p:txBody>
      </p:sp>
      <p:sp>
        <p:nvSpPr>
          <p:cNvPr id="3" name="Content Placeholder 2"/>
          <p:cNvSpPr>
            <a:spLocks noGrp="1"/>
          </p:cNvSpPr>
          <p:nvPr>
            <p:ph idx="1"/>
          </p:nvPr>
        </p:nvSpPr>
        <p:spPr>
          <a:xfrm>
            <a:off x="457199" y="1905000"/>
            <a:ext cx="6508377" cy="4419600"/>
          </a:xfrm>
        </p:spPr>
        <p:txBody>
          <a:bodyPr>
            <a:noAutofit/>
          </a:bodyPr>
          <a:lstStyle/>
          <a:p>
            <a:pPr marL="0" indent="0">
              <a:buNone/>
            </a:pPr>
            <a:r>
              <a:rPr lang="en-US" sz="2400" dirty="0"/>
              <a:t>DRC Staff consults with faculty to </a:t>
            </a:r>
            <a:r>
              <a:rPr lang="en-US" sz="2400" dirty="0" smtClean="0"/>
              <a:t>achieve higher </a:t>
            </a:r>
            <a:r>
              <a:rPr lang="en-US" sz="2400" dirty="0"/>
              <a:t>levels of access, inclusion and success </a:t>
            </a:r>
            <a:r>
              <a:rPr lang="en-US" sz="2400" dirty="0" smtClean="0"/>
              <a:t>in the </a:t>
            </a:r>
            <a:r>
              <a:rPr lang="en-US" sz="2400" dirty="0"/>
              <a:t>classroom. </a:t>
            </a:r>
            <a:r>
              <a:rPr lang="en-US" sz="2400" dirty="0" smtClean="0"/>
              <a:t> Our </a:t>
            </a:r>
            <a:r>
              <a:rPr lang="en-US" sz="2400" dirty="0"/>
              <a:t>areas of focus include:</a:t>
            </a:r>
          </a:p>
          <a:p>
            <a:pPr marL="0" indent="0">
              <a:buNone/>
            </a:pPr>
            <a:r>
              <a:rPr lang="en-US" sz="2400" dirty="0"/>
              <a:t>• Universal design for </a:t>
            </a:r>
            <a:r>
              <a:rPr lang="en-US" sz="2400" dirty="0" smtClean="0"/>
              <a:t>learning</a:t>
            </a:r>
          </a:p>
          <a:p>
            <a:pPr marL="0" indent="0">
              <a:buNone/>
            </a:pPr>
            <a:r>
              <a:rPr lang="en-US" sz="2400" dirty="0" smtClean="0"/>
              <a:t>• </a:t>
            </a:r>
            <a:r>
              <a:rPr lang="en-US" sz="2400" dirty="0"/>
              <a:t>Inclusive learning environments</a:t>
            </a:r>
          </a:p>
          <a:p>
            <a:pPr marL="0" indent="0">
              <a:buNone/>
            </a:pPr>
            <a:r>
              <a:rPr lang="en-US" sz="2400" dirty="0"/>
              <a:t>• Infusing disability and Disability </a:t>
            </a:r>
            <a:r>
              <a:rPr lang="en-US" sz="2400" dirty="0" smtClean="0"/>
              <a:t>Studies into </a:t>
            </a:r>
            <a:r>
              <a:rPr lang="en-US" sz="2400" dirty="0"/>
              <a:t>the curriculum</a:t>
            </a:r>
          </a:p>
          <a:p>
            <a:pPr marL="0" indent="0">
              <a:buNone/>
            </a:pPr>
            <a:r>
              <a:rPr lang="en-US" sz="2400" dirty="0"/>
              <a:t>• Accessible technologies and </a:t>
            </a:r>
            <a:r>
              <a:rPr lang="en-US" sz="2400" dirty="0" smtClean="0"/>
              <a:t>course materials</a:t>
            </a:r>
            <a:endParaRPr lang="en-US" sz="2400" dirty="0"/>
          </a:p>
        </p:txBody>
      </p:sp>
    </p:spTree>
    <p:extLst>
      <p:ext uri="{BB962C8B-B14F-4D97-AF65-F5344CB8AC3E}">
        <p14:creationId xmlns:p14="http://schemas.microsoft.com/office/powerpoint/2010/main" val="3527480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6508377" cy="1143000"/>
          </a:xfrm>
        </p:spPr>
        <p:txBody>
          <a:bodyPr>
            <a:normAutofit/>
          </a:bodyPr>
          <a:lstStyle/>
          <a:p>
            <a:r>
              <a:rPr lang="en-US" dirty="0" smtClean="0"/>
              <a:t>Questions and Confusion </a:t>
            </a:r>
            <a:endParaRPr lang="en-US" dirty="0"/>
          </a:p>
        </p:txBody>
      </p:sp>
      <p:pic>
        <p:nvPicPr>
          <p:cNvPr id="1026" name="Picture 2" descr="\\sa\files\DRC\DRC Logos\small\DRC_sidecar_blue_sma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56" y="5410200"/>
            <a:ext cx="3415144" cy="12418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04800" y="1447800"/>
            <a:ext cx="8610600" cy="4031873"/>
          </a:xfrm>
          <a:prstGeom prst="rect">
            <a:avLst/>
          </a:prstGeom>
          <a:noFill/>
        </p:spPr>
        <p:txBody>
          <a:bodyPr wrap="square" rtlCol="0">
            <a:spAutoFit/>
          </a:bodyPr>
          <a:lstStyle/>
          <a:p>
            <a:r>
              <a:rPr lang="en-US" sz="3200" dirty="0" smtClean="0"/>
              <a:t>DRC does:</a:t>
            </a:r>
          </a:p>
          <a:p>
            <a:pPr marL="1028700" lvl="1" indent="-571500">
              <a:buFont typeface="Arial" panose="020B0604020202020204" pitchFamily="34" charset="0"/>
              <a:buChar char="•"/>
            </a:pPr>
            <a:r>
              <a:rPr lang="en-US" sz="3200" dirty="0"/>
              <a:t>P</a:t>
            </a:r>
            <a:r>
              <a:rPr lang="en-US" sz="3200" dirty="0" smtClean="0"/>
              <a:t>rovides access</a:t>
            </a:r>
          </a:p>
          <a:p>
            <a:pPr marL="1028700" lvl="1" indent="-571500">
              <a:buFont typeface="Arial" panose="020B0604020202020204" pitchFamily="34" charset="0"/>
              <a:buChar char="•"/>
            </a:pPr>
            <a:r>
              <a:rPr lang="en-US" sz="3200" dirty="0" smtClean="0"/>
              <a:t>Access does not guarantee success</a:t>
            </a:r>
          </a:p>
          <a:p>
            <a:r>
              <a:rPr lang="en-US" sz="3200" dirty="0" smtClean="0"/>
              <a:t>DRC does not:</a:t>
            </a:r>
          </a:p>
          <a:p>
            <a:pPr marL="1028700" lvl="1" indent="-571500">
              <a:buFont typeface="Arial" panose="020B0604020202020204" pitchFamily="34" charset="0"/>
              <a:buChar char="•"/>
            </a:pPr>
            <a:r>
              <a:rPr lang="en-US" sz="3200" dirty="0"/>
              <a:t>R</a:t>
            </a:r>
            <a:r>
              <a:rPr lang="en-US" sz="3200" dirty="0" smtClean="0"/>
              <a:t>ecruit students, with the exception of top athletes</a:t>
            </a:r>
          </a:p>
          <a:p>
            <a:pPr marL="1028700" lvl="1" indent="-571500">
              <a:buFont typeface="Arial" panose="020B0604020202020204" pitchFamily="34" charset="0"/>
              <a:buChar char="•"/>
            </a:pPr>
            <a:r>
              <a:rPr lang="en-US" sz="3200" dirty="0"/>
              <a:t>P</a:t>
            </a:r>
            <a:r>
              <a:rPr lang="en-US" sz="3200" dirty="0" smtClean="0"/>
              <a:t>rovide tutoring, or direct services, as these are not accommodations</a:t>
            </a:r>
            <a:endParaRPr lang="en-US" sz="3200" dirty="0"/>
          </a:p>
        </p:txBody>
      </p:sp>
    </p:spTree>
    <p:extLst>
      <p:ext uri="{BB962C8B-B14F-4D97-AF65-F5344CB8AC3E}">
        <p14:creationId xmlns:p14="http://schemas.microsoft.com/office/powerpoint/2010/main" val="4266517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6508377" cy="1143000"/>
          </a:xfrm>
        </p:spPr>
        <p:txBody>
          <a:bodyPr>
            <a:normAutofit/>
          </a:bodyPr>
          <a:lstStyle/>
          <a:p>
            <a:r>
              <a:rPr lang="en-US" dirty="0" smtClean="0"/>
              <a:t>DRC Facts  </a:t>
            </a:r>
            <a:endParaRPr lang="en-US" dirty="0"/>
          </a:p>
        </p:txBody>
      </p:sp>
      <p:pic>
        <p:nvPicPr>
          <p:cNvPr id="1026" name="Picture 2" descr="\\sa\files\DRC\DRC Logos\small\DRC_sidecar_blue_smal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56" y="5410200"/>
            <a:ext cx="3415144" cy="12418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04800" y="1447800"/>
            <a:ext cx="8458200" cy="4031873"/>
          </a:xfrm>
          <a:prstGeom prst="rect">
            <a:avLst/>
          </a:prstGeom>
          <a:noFill/>
        </p:spPr>
        <p:txBody>
          <a:bodyPr wrap="square" rtlCol="0">
            <a:spAutoFit/>
          </a:bodyPr>
          <a:lstStyle/>
          <a:p>
            <a:pPr marL="571500" indent="-571500">
              <a:buFont typeface="Arial"/>
              <a:buChar char="•"/>
            </a:pPr>
            <a:r>
              <a:rPr lang="en-US" sz="3200" dirty="0" smtClean="0"/>
              <a:t>DRC role is to provide access on campus</a:t>
            </a:r>
          </a:p>
          <a:p>
            <a:pPr marL="1485900" lvl="2" indent="-571500">
              <a:buFont typeface="Arial"/>
              <a:buChar char="•"/>
            </a:pPr>
            <a:r>
              <a:rPr lang="en-US" sz="3200" dirty="0" smtClean="0"/>
              <a:t>If there is a barrier, let us know</a:t>
            </a:r>
          </a:p>
          <a:p>
            <a:pPr marL="571500" indent="-571500">
              <a:buFont typeface="Arial"/>
              <a:buChar char="•"/>
            </a:pPr>
            <a:r>
              <a:rPr lang="en-US" sz="3200" dirty="0" smtClean="0"/>
              <a:t>DRC determines reasonable accommodations </a:t>
            </a:r>
          </a:p>
          <a:p>
            <a:pPr marL="571500" indent="-571500">
              <a:buFont typeface="Arial" panose="020B0604020202020204" pitchFamily="34" charset="0"/>
              <a:buChar char="•"/>
            </a:pPr>
            <a:r>
              <a:rPr lang="en-US" sz="3200" dirty="0" smtClean="0"/>
              <a:t>Welcoming and convenient process to affiliate (documentation is not a barrier)</a:t>
            </a:r>
          </a:p>
        </p:txBody>
      </p:sp>
    </p:spTree>
    <p:extLst>
      <p:ext uri="{BB962C8B-B14F-4D97-AF65-F5344CB8AC3E}">
        <p14:creationId xmlns:p14="http://schemas.microsoft.com/office/powerpoint/2010/main" val="3427270154"/>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7110</TotalTime>
  <Words>750</Words>
  <Application>Microsoft Office PowerPoint</Application>
  <PresentationFormat>On-screen Show (4:3)</PresentationFormat>
  <Paragraphs>112</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Plaza</vt:lpstr>
      <vt:lpstr>Disability Resources - About Us</vt:lpstr>
      <vt:lpstr>How we approach our work </vt:lpstr>
      <vt:lpstr>Our goal</vt:lpstr>
      <vt:lpstr>First steps for students</vt:lpstr>
      <vt:lpstr>What exactly is an accommodation?</vt:lpstr>
      <vt:lpstr>How does DRC work through access issues?</vt:lpstr>
      <vt:lpstr>Faculty Collaboration </vt:lpstr>
      <vt:lpstr>Questions and Confusion </vt:lpstr>
      <vt:lpstr>DRC Facts  </vt:lpstr>
      <vt:lpstr>DRC Facts </vt:lpstr>
      <vt:lpstr>How to contact us?</vt:lpstr>
      <vt:lpstr>Contact Cheryl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Cheryl Muller</dc:creator>
  <cp:lastModifiedBy>Cheryl Muller</cp:lastModifiedBy>
  <cp:revision>35</cp:revision>
  <cp:lastPrinted>2013-10-21T23:32:02Z</cp:lastPrinted>
  <dcterms:created xsi:type="dcterms:W3CDTF">2013-09-05T18:12:38Z</dcterms:created>
  <dcterms:modified xsi:type="dcterms:W3CDTF">2013-10-22T14:52:45Z</dcterms:modified>
</cp:coreProperties>
</file>