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63" r:id="rId4"/>
    <p:sldId id="264" r:id="rId5"/>
    <p:sldId id="262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90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96" autoAdjust="0"/>
  </p:normalViewPr>
  <p:slideViewPr>
    <p:cSldViewPr snapToGrid="0" snapToObjects="1">
      <p:cViewPr>
        <p:scale>
          <a:sx n="150" d="100"/>
          <a:sy n="150" d="100"/>
        </p:scale>
        <p:origin x="-952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4D715-D46B-2040-B59E-7B828B1E20F5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40881-59D4-BA45-943B-256892C05A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9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6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S4S as unique and exciting student experience</a:t>
            </a:r>
            <a:r>
              <a:rPr lang="en-US" baseline="0" dirty="0" smtClean="0"/>
              <a:t> (tone)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MATH</a:t>
            </a:r>
            <a:r>
              <a:rPr lang="en-US" baseline="0" dirty="0" smtClean="0"/>
              <a:t> MATTERS: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 skills regardless of the major you pursue (Psych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critical in today’s society. We know some students select majors based on taking the least math possible (and that’s understandable…room for a joke?)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thinking quantitatively is a really good skill to have; in fact half of the GRE involves quantitative thinking, so a good math foundation is essential especially for those of you interested in pursuing a graduate degree.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S4S</a:t>
            </a:r>
            <a:r>
              <a:rPr lang="en-US" baseline="0" dirty="0" smtClean="0"/>
              <a:t> is a comprehensive program for new students during their freshman year at UA; robust resources to give students the tools they need to make the transition from HS to college.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Here at UA we are experts when it comes to the first year experience: Reference to S4S as being a recipient of an Outstanding Collaborative Initiative Award @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ACPA Commission for Admissions, Orientation and the First Year Experience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6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Place you into UA college level math your first year = getting it right the first time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7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AVG</a:t>
            </a:r>
            <a:r>
              <a:rPr lang="en-US" baseline="0" dirty="0" smtClean="0"/>
              <a:t> GPA is 2.5 compared to 1.8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*compared to their counterparts, S4S students</a:t>
            </a:r>
            <a:r>
              <a:rPr lang="en-US" baseline="0" dirty="0" smtClean="0"/>
              <a:t> are able to better connect to academic resources such as tutoring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*MATH 100AX AND SAS 100AX are pre-college</a:t>
            </a:r>
            <a:r>
              <a:rPr lang="en-US" baseline="0" dirty="0" smtClean="0"/>
              <a:t> level courses and do not count toward the number of credit hours needed to complete a UA undergraduate degree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But taking the right steps early on to prepare for college level math make all the difference in the long run</a:t>
            </a:r>
          </a:p>
          <a:p>
            <a:endParaRPr lang="en-US" dirty="0" smtClean="0"/>
          </a:p>
          <a:p>
            <a:r>
              <a:rPr lang="en-US" dirty="0" smtClean="0"/>
              <a:t>After 7 weeks in SAS 100AX you will have the opportunity to</a:t>
            </a:r>
            <a:r>
              <a:rPr lang="en-US" baseline="0" dirty="0" smtClean="0"/>
              <a:t> test into MATH100 and earn additional 3 units of university CREDIT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Changed font and spacing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Added “a”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3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Added “a”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Made</a:t>
            </a:r>
            <a:r>
              <a:rPr lang="en-US" baseline="0" dirty="0" smtClean="0"/>
              <a:t> “support for success” inline with text on the rest of the slide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Changed spacing throughout to make the slide 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4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Fixed spacing and alignment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40881-59D4-BA45-943B-256892C05A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4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7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8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0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9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2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6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2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F90A5-04A3-7543-93A4-E581804B116F}" type="datetimeFigureOut">
              <a:rPr lang="en-US" smtClean="0"/>
              <a:t>4/12/13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09EB-957C-4A4F-8317-3C4ED5B8B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7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2_Orientation_S4S_ppCover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074"/>
            <a:ext cx="9214627" cy="7166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601523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17" y="1605345"/>
            <a:ext cx="8714031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S4S is a program to support you during your first year of college through: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Critical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learning support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Customized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math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classes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F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inancial aid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counseling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World class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er Book"/>
                <a:cs typeface="Archer Book"/>
              </a:rPr>
              <a:t>tutoring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and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academic support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.</a:t>
            </a:r>
          </a:p>
          <a:p>
            <a:pPr>
              <a:lnSpc>
                <a:spcPct val="130000"/>
              </a:lnSpc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S4S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gives you the tools to make the transition from high school to college a bit easier!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37" y="4763115"/>
            <a:ext cx="8792417" cy="126384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10253F"/>
                </a:solidFill>
                <a:latin typeface="Archer Book"/>
                <a:cs typeface="Archer Book"/>
              </a:rPr>
              <a:t>The right math fit makes all the difference</a:t>
            </a:r>
            <a:endParaRPr lang="en-US" sz="2800" i="1" dirty="0">
              <a:solidFill>
                <a:srgbClr val="10253F"/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73" y="1764257"/>
            <a:ext cx="8354133" cy="317540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Our goals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Place you into UA college level math during your first year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Prepare you for success in college level math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Alleviate the frustration, cost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and inconvenience of having to </a:t>
            </a:r>
          </a:p>
          <a:p>
            <a:pPr algn="l">
              <a:lnSpc>
                <a:spcPct val="120000"/>
              </a:lnSpc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	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take math coursework at a community college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Keep you “on track” for your major (area of interest)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Help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you complete college math your first year to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keep you on the optimal timeline for graduation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endParaRPr lang="en-US" sz="2200" dirty="0" smtClean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84" y="1880327"/>
            <a:ext cx="7804166" cy="78726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 right schedule for optimal performance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389" y="3069561"/>
            <a:ext cx="7833900" cy="3916337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40000"/>
              </a:lnSpc>
            </a:pPr>
            <a:r>
              <a:rPr lang="en-US" sz="3500" dirty="0" smtClean="0">
                <a:solidFill>
                  <a:srgbClr val="10253F"/>
                </a:solidFill>
                <a:latin typeface="Archer Book"/>
                <a:cs typeface="Archer Book"/>
              </a:rPr>
              <a:t>Students who participate in the program…</a:t>
            </a:r>
            <a:endParaRPr lang="en-US" sz="35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40000"/>
              </a:lnSpc>
              <a:buFont typeface="Wingdings" charset="2"/>
              <a:buChar char="§"/>
            </a:pPr>
            <a:r>
              <a:rPr lang="en-US" sz="3500" dirty="0" smtClean="0">
                <a:solidFill>
                  <a:srgbClr val="10253F"/>
                </a:solidFill>
                <a:latin typeface="Archer Book"/>
                <a:cs typeface="Archer Book"/>
              </a:rPr>
              <a:t>Have </a:t>
            </a:r>
            <a:r>
              <a:rPr lang="en-US" sz="3500" dirty="0">
                <a:solidFill>
                  <a:srgbClr val="10253F"/>
                </a:solidFill>
                <a:latin typeface="Archer Book"/>
                <a:cs typeface="Archer Book"/>
              </a:rPr>
              <a:t>h</a:t>
            </a:r>
            <a:r>
              <a:rPr lang="en-US" sz="3500" dirty="0" smtClean="0">
                <a:solidFill>
                  <a:srgbClr val="10253F"/>
                </a:solidFill>
                <a:latin typeface="Archer Book"/>
                <a:cs typeface="Archer Book"/>
              </a:rPr>
              <a:t>igher grade point averages (GPA)</a:t>
            </a:r>
          </a:p>
          <a:p>
            <a:pPr marL="457200" indent="-457200" algn="l">
              <a:lnSpc>
                <a:spcPct val="140000"/>
              </a:lnSpc>
              <a:buFont typeface="Wingdings" charset="2"/>
              <a:buChar char="§"/>
            </a:pPr>
            <a:r>
              <a:rPr lang="en-US" sz="3500" dirty="0" smtClean="0">
                <a:solidFill>
                  <a:srgbClr val="10253F"/>
                </a:solidFill>
                <a:latin typeface="Archer Book"/>
                <a:cs typeface="Archer Book"/>
              </a:rPr>
              <a:t>Enroll in college level math courses in greater numbers their second semester</a:t>
            </a:r>
          </a:p>
          <a:p>
            <a:pPr marL="457200" indent="-457200" algn="l">
              <a:lnSpc>
                <a:spcPct val="140000"/>
              </a:lnSpc>
              <a:buFont typeface="Wingdings" charset="2"/>
              <a:buChar char="§"/>
            </a:pPr>
            <a:r>
              <a:rPr lang="en-US" sz="3500" dirty="0">
                <a:solidFill>
                  <a:srgbClr val="10253F"/>
                </a:solidFill>
                <a:latin typeface="Archer Book"/>
                <a:cs typeface="Archer Book"/>
              </a:rPr>
              <a:t>Utilize a wide range of tutoring and support services</a:t>
            </a:r>
            <a:endParaRPr lang="en-US" sz="22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40000"/>
              </a:lnSpc>
              <a:buFont typeface="Wingdings" charset="2"/>
              <a:buChar char="§"/>
            </a:pPr>
            <a:r>
              <a:rPr lang="en-US" sz="3500" dirty="0" smtClean="0">
                <a:solidFill>
                  <a:srgbClr val="10253F"/>
                </a:solidFill>
                <a:latin typeface="Archer Book"/>
                <a:cs typeface="Archer Book"/>
              </a:rPr>
              <a:t>Are more likely to stay on track and return for a second semester</a:t>
            </a:r>
          </a:p>
          <a:p>
            <a:pPr algn="l"/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												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54" y="1769604"/>
            <a:ext cx="8808345" cy="524796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 right schedule for a customized first year experience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105" y="3414698"/>
            <a:ext cx="2187961" cy="14859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800" y="3475559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SAS 100AX: </a:t>
            </a:r>
            <a:r>
              <a:rPr lang="en-US" sz="1000" dirty="0" smtClean="0"/>
              <a:t>(1 unit)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Delivery method: In person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7 week run time.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/>
              <a:t>M</a:t>
            </a:r>
            <a:r>
              <a:rPr lang="en-US" sz="1000" dirty="0" smtClean="0"/>
              <a:t>eets twice a week (50 minutes)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Math primer: arithmetic and strategies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Tech check, tools check.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335106" y="5019131"/>
            <a:ext cx="2187961" cy="13127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800" y="5162376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LOTS OF COURSE OPTIONS TO CHOOSE FROM</a:t>
            </a:r>
            <a:r>
              <a:rPr lang="en-US" sz="1000" dirty="0" smtClean="0"/>
              <a:t>: (3-13 units)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English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General Ed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000" dirty="0" smtClean="0"/>
              <a:t>Other courses required by your academic college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05" y="2974435"/>
            <a:ext cx="3432562" cy="22013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667" y="2974435"/>
            <a:ext cx="3657600" cy="220133"/>
          </a:xfrm>
          <a:prstGeom prst="rect">
            <a:avLst/>
          </a:prstGeom>
          <a:solidFill>
            <a:srgbClr val="AA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238" y="2916771"/>
            <a:ext cx="1265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cher Book"/>
                <a:cs typeface="Archer Book"/>
              </a:rPr>
              <a:t>WEEKS </a:t>
            </a:r>
            <a:r>
              <a:rPr lang="en-US" sz="1400" dirty="0" smtClean="0">
                <a:solidFill>
                  <a:schemeClr val="bg1"/>
                </a:solidFill>
                <a:latin typeface="Archer Book"/>
                <a:cs typeface="Archer Book"/>
              </a:rPr>
              <a:t>1-7</a:t>
            </a:r>
            <a:endParaRPr lang="en-US" sz="1400" dirty="0">
              <a:solidFill>
                <a:schemeClr val="bg1"/>
              </a:solidFill>
              <a:latin typeface="Archer Book"/>
              <a:cs typeface="Arche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2238" y="2916771"/>
            <a:ext cx="1413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cher Book"/>
                <a:cs typeface="Archer Book"/>
              </a:rPr>
              <a:t>WEEKS </a:t>
            </a:r>
            <a:r>
              <a:rPr lang="en-US" sz="1400" dirty="0" smtClean="0">
                <a:solidFill>
                  <a:schemeClr val="bg1"/>
                </a:solidFill>
                <a:latin typeface="Archer Book"/>
                <a:cs typeface="Archer Book"/>
              </a:rPr>
              <a:t>8-16</a:t>
            </a:r>
            <a:endParaRPr lang="en-US" sz="1400" dirty="0">
              <a:solidFill>
                <a:schemeClr val="bg1"/>
              </a:solidFill>
              <a:latin typeface="Archer Book"/>
              <a:cs typeface="Archer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772" y="3427227"/>
            <a:ext cx="100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cher Book"/>
                <a:cs typeface="Archer Book"/>
              </a:rPr>
              <a:t>WEEK 6</a:t>
            </a:r>
            <a:endParaRPr lang="en-US" sz="1600" dirty="0">
              <a:latin typeface="Archer Book"/>
              <a:cs typeface="Arche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061" y="3833614"/>
            <a:ext cx="1363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Math placement test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2705766" y="3850731"/>
            <a:ext cx="1485223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2066" y="3842264"/>
            <a:ext cx="1749040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7475" y="3866976"/>
            <a:ext cx="1397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MATH 100AX (2 units)</a:t>
            </a:r>
            <a:endParaRPr lang="en-US" sz="1000" b="1" dirty="0"/>
          </a:p>
        </p:txBody>
      </p:sp>
      <p:cxnSp>
        <p:nvCxnSpPr>
          <p:cNvPr id="39" name="Straight Arrow Connector 38"/>
          <p:cNvCxnSpPr>
            <a:stCxn id="20" idx="3"/>
            <a:endCxn id="22" idx="1"/>
          </p:cNvCxnSpPr>
          <p:nvPr/>
        </p:nvCxnSpPr>
        <p:spPr>
          <a:xfrm flipV="1">
            <a:off x="4190989" y="3965375"/>
            <a:ext cx="491077" cy="8467"/>
          </a:xfrm>
          <a:prstGeom prst="straightConnector1">
            <a:avLst/>
          </a:prstGeom>
          <a:ln w="635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07460" y="4189398"/>
            <a:ext cx="2353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SAS 100AX (1 unit) </a:t>
            </a:r>
            <a:r>
              <a:rPr lang="en-US" sz="1000" dirty="0" smtClean="0"/>
              <a:t>repeatable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4682066" y="4180243"/>
            <a:ext cx="1749040" cy="24622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707460" y="5674784"/>
            <a:ext cx="2717807" cy="7328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702555" y="5725993"/>
            <a:ext cx="2765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Regular Track and Fast Track have options for students to elect a </a:t>
            </a:r>
            <a:r>
              <a:rPr lang="en-US" sz="1000" b="1" dirty="0" smtClean="0"/>
              <a:t>LATE START GEN. ED COURSE </a:t>
            </a:r>
            <a:r>
              <a:rPr lang="en-US" sz="1000" dirty="0" smtClean="0"/>
              <a:t>(3+ units)</a:t>
            </a:r>
          </a:p>
          <a:p>
            <a:endParaRPr lang="en-US" sz="1000" dirty="0" smtClean="0"/>
          </a:p>
          <a:p>
            <a:pPr marL="171450" indent="-171450">
              <a:buFont typeface="Wingdings" charset="2"/>
              <a:buChar char="§"/>
            </a:pPr>
            <a:endParaRPr lang="en-US" sz="10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6431106" y="3846843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cher Book"/>
                <a:cs typeface="Archer Book"/>
              </a:rPr>
              <a:t>REGULAR TRACK</a:t>
            </a:r>
            <a:endParaRPr lang="en-US" sz="1600" dirty="0">
              <a:latin typeface="Archer Book"/>
              <a:cs typeface="Archer Boo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73581" y="5019131"/>
            <a:ext cx="1723645" cy="24622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439572" y="481836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cher Book"/>
                <a:cs typeface="Archer Book"/>
              </a:rPr>
              <a:t>FAST</a:t>
            </a:r>
          </a:p>
          <a:p>
            <a:r>
              <a:rPr lang="en-US" sz="1600" b="1" i="1" dirty="0" smtClean="0">
                <a:latin typeface="Archer Book"/>
                <a:cs typeface="Archer Book"/>
              </a:rPr>
              <a:t>TRACK</a:t>
            </a:r>
            <a:endParaRPr lang="en-US" sz="1600" b="1" i="1" dirty="0">
              <a:latin typeface="Archer Book"/>
              <a:cs typeface="Archer Book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73581" y="5019131"/>
            <a:ext cx="1723645" cy="24622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MATH 100 (3 units)</a:t>
            </a:r>
            <a:endParaRPr lang="en-US" sz="1000" b="1" dirty="0"/>
          </a:p>
        </p:txBody>
      </p:sp>
      <p:cxnSp>
        <p:nvCxnSpPr>
          <p:cNvPr id="86" name="Straight Arrow Connector 85"/>
          <p:cNvCxnSpPr>
            <a:endCxn id="64" idx="1"/>
          </p:cNvCxnSpPr>
          <p:nvPr/>
        </p:nvCxnSpPr>
        <p:spPr>
          <a:xfrm>
            <a:off x="3534863" y="5142242"/>
            <a:ext cx="1138718" cy="0"/>
          </a:xfrm>
          <a:prstGeom prst="straightConnector1">
            <a:avLst/>
          </a:prstGeom>
          <a:ln w="63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endCxn id="43" idx="1"/>
          </p:cNvCxnSpPr>
          <p:nvPr/>
        </p:nvCxnSpPr>
        <p:spPr>
          <a:xfrm rot="16200000" flipH="1">
            <a:off x="4373371" y="3994658"/>
            <a:ext cx="337979" cy="279411"/>
          </a:xfrm>
          <a:prstGeom prst="bentConnector2">
            <a:avLst/>
          </a:prstGeom>
          <a:ln w="63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35105" y="2547439"/>
            <a:ext cx="14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cher Book"/>
                <a:cs typeface="Archer Book"/>
              </a:rPr>
              <a:t>FALL 2013</a:t>
            </a:r>
            <a:endParaRPr lang="en-US" dirty="0">
              <a:latin typeface="Archer Book"/>
              <a:cs typeface="Archer Book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25267" y="2605103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cher Book"/>
                <a:cs typeface="Archer Book"/>
              </a:rPr>
              <a:t>SPRING 2014</a:t>
            </a:r>
            <a:endParaRPr lang="en-US" dirty="0">
              <a:latin typeface="Archer Book"/>
              <a:cs typeface="Archer Book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63100" y="3532547"/>
            <a:ext cx="999729" cy="537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59236" y="3587227"/>
            <a:ext cx="874520" cy="452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MATH 100B </a:t>
            </a:r>
            <a:r>
              <a:rPr lang="en-US" sz="1000" dirty="0" smtClean="0">
                <a:solidFill>
                  <a:schemeClr val="tx1"/>
                </a:solidFill>
              </a:rPr>
              <a:t>(7 weeks)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63100" y="4157678"/>
            <a:ext cx="999729" cy="537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988309" y="4208620"/>
            <a:ext cx="874520" cy="452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MATH 112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(7 weeks)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884940" y="4865568"/>
            <a:ext cx="977890" cy="53757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988309" y="4922798"/>
            <a:ext cx="874520" cy="452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MATH 112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(16 weeks)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7255933" y="4180243"/>
            <a:ext cx="541867" cy="9155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255933" y="5162376"/>
            <a:ext cx="541867" cy="0"/>
          </a:xfrm>
          <a:prstGeom prst="straightConnector1">
            <a:avLst/>
          </a:prstGeom>
          <a:ln w="31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34863" y="4113197"/>
            <a:ext cx="0" cy="1029045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237" y="1600273"/>
            <a:ext cx="7772400" cy="787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Plan for success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085" y="2528666"/>
            <a:ext cx="8132907" cy="416092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As part of Schedule for Success you have exclusive access to…</a:t>
            </a:r>
          </a:p>
          <a:p>
            <a:pPr algn="l">
              <a:lnSpc>
                <a:spcPct val="120000"/>
              </a:lnSpc>
            </a:pPr>
            <a:endParaRPr lang="en-US" sz="8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4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Learning Specialist support to help you </a:t>
            </a:r>
            <a:r>
              <a:rPr lang="en-US" sz="2200" dirty="0">
                <a:solidFill>
                  <a:srgbClr val="10253F"/>
                </a:solidFill>
                <a:latin typeface="Archer Book"/>
                <a:cs typeface="Archer Book"/>
              </a:rPr>
              <a:t>s</a:t>
            </a: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et academic and personal goals, learn new study strategies</a:t>
            </a:r>
            <a:r>
              <a:rPr lang="en-US" sz="2200" dirty="0">
                <a:solidFill>
                  <a:srgbClr val="10253F"/>
                </a:solidFill>
                <a:latin typeface="Archer Book"/>
                <a:cs typeface="Archer Book"/>
              </a:rPr>
              <a:t> </a:t>
            </a: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and connect to academic resources to keep you on track to graduation in four years</a:t>
            </a:r>
            <a:endParaRPr lang="en-US" sz="22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Vast range of tutoring </a:t>
            </a:r>
            <a:r>
              <a:rPr lang="en-US" sz="2200" dirty="0">
                <a:solidFill>
                  <a:srgbClr val="10253F"/>
                </a:solidFill>
                <a:latin typeface="Archer Book"/>
                <a:cs typeface="Archer Book"/>
              </a:rPr>
              <a:t>services </a:t>
            </a: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through THINK TANK</a:t>
            </a:r>
            <a:endParaRPr lang="en-US" sz="22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Support package valued at $600</a:t>
            </a:r>
          </a:p>
          <a:p>
            <a:pPr marL="457200" indent="-457200" algn="l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10253F"/>
                </a:solidFill>
                <a:latin typeface="Archer Book"/>
                <a:cs typeface="Archer Book"/>
              </a:rPr>
              <a:t>Support throughout your first year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8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06" y="1648746"/>
            <a:ext cx="7772400" cy="787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Support for success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166" y="2764031"/>
            <a:ext cx="8383139" cy="209001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10253F"/>
                </a:solidFill>
                <a:latin typeface="Archer Book"/>
                <a:cs typeface="Archer Book"/>
              </a:rPr>
              <a:t>Personalized access to a financial aid counselor to help you navigate financial aid, scholarships and financial planning.</a:t>
            </a:r>
            <a:endParaRPr lang="en-US" sz="24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pPr algn="l"/>
            <a:endParaRPr lang="en-US" sz="24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r>
              <a:rPr lang="en-US" sz="2000" dirty="0" smtClean="0">
                <a:solidFill>
                  <a:srgbClr val="10253F"/>
                </a:solidFill>
                <a:latin typeface="Archer Book"/>
                <a:cs typeface="Archer Book"/>
              </a:rPr>
              <a:t>Jennifer Miller</a:t>
            </a:r>
          </a:p>
          <a:p>
            <a:r>
              <a:rPr lang="en-US" sz="2000" dirty="0" smtClean="0">
                <a:solidFill>
                  <a:srgbClr val="10253F"/>
                </a:solidFill>
                <a:latin typeface="Archer Book"/>
                <a:cs typeface="Archer Book"/>
              </a:rPr>
              <a:t>jmiller7@email.arizona.edu</a:t>
            </a:r>
            <a:endParaRPr lang="en-US" sz="2000" dirty="0">
              <a:solidFill>
                <a:srgbClr val="10253F"/>
              </a:solidFill>
              <a:latin typeface="Archer Book"/>
              <a:cs typeface="Archer Book"/>
            </a:endParaRPr>
          </a:p>
          <a:p>
            <a:r>
              <a:rPr lang="en-US" sz="2000" dirty="0" smtClean="0">
                <a:solidFill>
                  <a:srgbClr val="10253F"/>
                </a:solidFill>
                <a:latin typeface="Archer Book"/>
                <a:cs typeface="Archer Book"/>
              </a:rPr>
              <a:t>520</a:t>
            </a:r>
            <a:r>
              <a:rPr lang="en-US" sz="2000" dirty="0">
                <a:solidFill>
                  <a:srgbClr val="10253F"/>
                </a:solidFill>
                <a:latin typeface="Archer Book"/>
                <a:cs typeface="Archer Book"/>
              </a:rPr>
              <a:t>-626-3168</a:t>
            </a:r>
          </a:p>
          <a:p>
            <a:pPr marL="914400" lvl="1" indent="-457200" algn="l">
              <a:buFont typeface="Arial"/>
              <a:buChar char="•"/>
            </a:pPr>
            <a:endParaRPr lang="en-US" sz="2400" dirty="0" smtClean="0">
              <a:solidFill>
                <a:srgbClr val="000090"/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6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66" y="1754592"/>
            <a:ext cx="7772400" cy="78726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Contact information: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0" y="2942949"/>
            <a:ext cx="8383139" cy="2090014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Cassandra Hirdes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Academic Services Coordinator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The THINK TANK 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chirdes@email.arizona.edu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cher Book"/>
                <a:cs typeface="Archer Book"/>
              </a:rPr>
              <a:t>(520) 626-8017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rcher Book"/>
              <a:cs typeface="Archer Book"/>
            </a:endParaRPr>
          </a:p>
          <a:p>
            <a:pPr marL="914400" lvl="1" indent="-457200" algn="l">
              <a:buFont typeface="Arial"/>
              <a:buChar char="•"/>
            </a:pPr>
            <a:endParaRPr lang="en-US" dirty="0" smtClean="0">
              <a:solidFill>
                <a:srgbClr val="000090"/>
              </a:solidFill>
              <a:latin typeface="Archer Book"/>
              <a:cs typeface="Arche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06" y="600379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633</Words>
  <Application>Microsoft Macintosh PowerPoint</Application>
  <PresentationFormat>On-screen Show (4:3)</PresentationFormat>
  <Paragraphs>98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The right math fit makes all the difference</vt:lpstr>
      <vt:lpstr>The right schedule for optimal performance</vt:lpstr>
      <vt:lpstr>The right schedule for a customized first year experience</vt:lpstr>
      <vt:lpstr>Plan for success</vt:lpstr>
      <vt:lpstr>Support for success</vt:lpstr>
      <vt:lpstr>Contact information:</vt:lpstr>
    </vt:vector>
  </TitlesOfParts>
  <Company>The 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Butterbrodt</dc:creator>
  <cp:lastModifiedBy>Victor  Mercado</cp:lastModifiedBy>
  <cp:revision>69</cp:revision>
  <dcterms:created xsi:type="dcterms:W3CDTF">2012-03-30T16:41:39Z</dcterms:created>
  <dcterms:modified xsi:type="dcterms:W3CDTF">2013-04-12T20:38:05Z</dcterms:modified>
</cp:coreProperties>
</file>